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Montserrat"/>
      <p:regular r:id="rId39"/>
      <p:bold r:id="rId40"/>
      <p:italic r:id="rId41"/>
      <p:boldItalic r:id="rId42"/>
    </p:embeddedFont>
    <p:embeddedFont>
      <p:font typeface="Montserrat Medium"/>
      <p:regular r:id="rId43"/>
      <p:bold r:id="rId44"/>
      <p:italic r:id="rId45"/>
      <p:boldItalic r:id="rId46"/>
    </p:embeddedFont>
    <p:embeddedFont>
      <p:font typeface="Open Sans Light"/>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880">
          <p15:clr>
            <a:srgbClr val="A4A3A4"/>
          </p15:clr>
        </p15:guide>
      </p15:sldGuideLst>
    </p:ext>
    <p:ext uri="GoogleSlidesCustomDataVersion2">
      <go:slidesCustomData xmlns:go="http://customooxmlschemas.google.com/" r:id="rId55" roundtripDataSignature="AMtx7miT6CSiGdnyQnB6qitjjGWclmNY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MontserratMedium-bold.fntdata"/><Relationship Id="rId43" Type="http://schemas.openxmlformats.org/officeDocument/2006/relationships/font" Target="fonts/MontserratMedium-regular.fntdata"/><Relationship Id="rId46" Type="http://schemas.openxmlformats.org/officeDocument/2006/relationships/font" Target="fonts/MontserratMedium-boldItalic.fntdata"/><Relationship Id="rId45" Type="http://schemas.openxmlformats.org/officeDocument/2006/relationships/font" Target="fonts/Montserrat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Light-bold.fntdata"/><Relationship Id="rId47" Type="http://schemas.openxmlformats.org/officeDocument/2006/relationships/font" Target="fonts/OpenSansLight-regular.fntdata"/><Relationship Id="rId49" Type="http://schemas.openxmlformats.org/officeDocument/2006/relationships/font" Target="fonts/OpenSans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Montserrat-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OpenSansLight-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pmg.com/xx/en/home/insights/2022/03/our-impact-plan-people.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s.gov/careeroutlook/2016/data-on-display/education-matters.htm#:~:text=According%20to%20data%20from%20the,than%20those%20with%20less%20educat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e5d62b6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e5d62b6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While examining the educational attainment proportions across various zip codes, a distinct trend emerged in our analysis. The initial findings showcased a consistent pattern among specific zip codes, revealing differing education levels across boroughs. The first bar graph notably highlighted that the highest concentration of adult men with advanced degrees predominantly resided in Manhattan. Notably, the top ten zip codes were situated in areas like the Financial District and Murray Hill. Conversely, the second graph, portraying the lowest proportion of adult men with college degrees, predominantly featured zip codes from the Bronx, showing a stark contrast. This intriguing pattern prompted us to delve deeper into the correlation between education levels within boroughs and the corresponding unemployment rates across New York City.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e5d62b6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e5d62b6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slide offers a similar representation to the previous one. In the first bar graph, the data reveals a concentration of adult women with advanced degrees primarily residing in Manhattan. This trend aligns with the pattern observed in both male and female education levels, showcasing overlapping zip codes such as the Financial District, Murray Hill, and the Upper East Side, underscoring the consistency in educational patterns across genders within specific areas of New York City. As you can see in the second bar graph, there are also overlapping zip codes in the Bronx such as Mott Haven, Morrisania, and Hunts Point.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a33d90fe87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a33d90fe87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of bar graphs before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338c6f8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338c6f8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illustrates the relationship between adults holding advanced degrees and their unemployment rates across the five boroughs. In Manhattan, a noticeable negative correlation exists, indicating lower unemployment rates among individuals with advanced degrees. The Bronx displays an interesting cluster, prompting a closer examination. Given these findings and the patterns from previous graphs, we've chosen to delve deeper into Manhattan and the Bronx for a more focused analysis.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38c6f8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338c6f8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we examined the general adult population holding an advanced degree. Across all three graphs, a clear negative correlation emerged: as the population with advanced degrees increased, the unemployment rate tended to decrease. While this pattern was anticipated, we observed outliers in certain scenarios. For instance, despite around 0.2% of the female population possessing a master's degree in a specific zip code, a notably high level of unemployment persisted. Similarly, within the male scatterplot, although less pronounced, certain zip codes with approximately 0.15% of the male population displayed elevated unemployment rates, indicating the presence of outlier trends.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338c6f8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338c6f8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Bronx, the scatter plots illustrate a pattern clustered towards the left side, indicating a lower proportion of the adult population holding advanced degrees in several zip codes. Despite this, the relationship between education levels and unemployment rates in certain zip codes is worth noting. In the scatterplot concerning female adults, even when a zip code exhibits a higher percentage of women with advanced degrees of over 0.25 percent, it still coincides with a high unemployment rate of around 0.17 percent. This trend is more pronounced in The Bronx, where multiple zip codes consistently correlate with elevated unemployment rates despite varying education levels among adults.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338c6f87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338c6f87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Manhattan, t</a:t>
            </a:r>
            <a:r>
              <a:rPr lang="en">
                <a:solidFill>
                  <a:schemeClr val="dk1"/>
                </a:solidFill>
              </a:rPr>
              <a:t>here is a clearer negative correlation</a:t>
            </a:r>
            <a:r>
              <a:rPr lang="en"/>
              <a:t>: as the proportion of adults holding an advanced degree increases, the unemployment rate tends to decrease. This pattern appears consistent among both males and females. Manhattan was specifically chosen due to the consistent trend observed in the bar graphs, where it was consistently featured among the zip codes with higher education levels for both genders. In analyzing data in Manhattan more closely, it is </a:t>
            </a:r>
            <a:r>
              <a:rPr lang="en"/>
              <a:t>important</a:t>
            </a:r>
            <a:r>
              <a:rPr lang="en"/>
              <a:t> to note that it offers advantages like proximity to diverse job opportunities and professional development options. These factors could contribute to the lower unemployment rates, particularly for individuals with advanced education levels. Thus, higher education, particularly in areas like Manhattan, is crucial as it aligns with the demands of the diverse job market in the urban landscape.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e5d62b60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e5d62b60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338c6f8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338c6f8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e5d62b605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e5d62b605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Yellow corona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e5d62b60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e5d62b60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 the scale to 0.2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338c6f87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338c6f87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338c6f87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338c6f87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33d90fe87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a33d90fe87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As for our modeling process, we chose a multiple linear regression because we wanted to explainable model. What I mean by this is that as we </a:t>
            </a:r>
            <a:r>
              <a:rPr lang="en"/>
              <a:t>iteratively</a:t>
            </a:r>
            <a:r>
              <a:rPr lang="en"/>
              <a:t> began </a:t>
            </a:r>
            <a:r>
              <a:rPr lang="en"/>
              <a:t>developing</a:t>
            </a:r>
            <a:r>
              <a:rPr lang="en"/>
              <a:t> the regression model for both male and female sexes, we really wanted to see if the factors we chose for the models have varying degress of influence in each sex’s unemployment rate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To start that off, we develop a vanilla model. This vanilla model contains all 21  </a:t>
            </a:r>
            <a:r>
              <a:rPr lang="en"/>
              <a:t>features</a:t>
            </a:r>
            <a:r>
              <a:rPr lang="en"/>
              <a:t> we thought could be contributing </a:t>
            </a:r>
            <a:r>
              <a:rPr lang="en"/>
              <a:t>factors</a:t>
            </a:r>
            <a:r>
              <a:rPr lang="en"/>
              <a:t> to each sexes unemployment rate. All the features used in one model was also use its the other model.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Below highschool </a:t>
            </a:r>
            <a:r>
              <a:rPr lang="en"/>
              <a:t>education</a:t>
            </a:r>
            <a:r>
              <a:rPr lang="en"/>
              <a:t> : taking about elementary, middle eschool, essentially anyone without a highschool </a:t>
            </a:r>
            <a:r>
              <a:rPr lang="en"/>
              <a:t>diploma</a:t>
            </a:r>
            <a:r>
              <a:rPr lang="en"/>
              <a:t> education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college/associate education : talking about a year or 2 of </a:t>
            </a:r>
            <a:r>
              <a:rPr lang="en"/>
              <a:t>college</a:t>
            </a:r>
            <a:r>
              <a:rPr lang="en"/>
              <a:t>, or an associate degree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 will go into more specific details about how these features </a:t>
            </a:r>
            <a:r>
              <a:rPr lang="en"/>
              <a:t>increase</a:t>
            </a:r>
            <a:r>
              <a:rPr lang="en"/>
              <a:t> unemployment rate in the following slides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So </a:t>
            </a:r>
            <a:r>
              <a:rPr lang="en"/>
              <a:t>after</a:t>
            </a:r>
            <a:r>
              <a:rPr lang="en"/>
              <a:t> developing our </a:t>
            </a:r>
            <a:r>
              <a:rPr lang="en"/>
              <a:t>vanilla</a:t>
            </a:r>
            <a:r>
              <a:rPr lang="en"/>
              <a:t> model we analyzedx results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P-value tel you what is the probability of observing the null hypothesis ( no difference in the way the features influence each sexs </a:t>
            </a:r>
            <a:r>
              <a:rPr lang="en"/>
              <a:t>unemployment</a:t>
            </a:r>
            <a:r>
              <a:rPr lang="en"/>
              <a:t> rate, we </a:t>
            </a:r>
            <a:r>
              <a:rPr lang="en"/>
              <a:t>should</a:t>
            </a:r>
            <a:r>
              <a:rPr lang="en"/>
              <a:t> be expecting identical results for both </a:t>
            </a:r>
            <a:r>
              <a:rPr lang="en"/>
              <a:t>models</a:t>
            </a:r>
            <a:r>
              <a:rPr lang="en"/>
              <a:t>) , we set it our threshold to be 0.05 5% , </a:t>
            </a:r>
            <a:r>
              <a:rPr lang="en" sz="1200">
                <a:solidFill>
                  <a:srgbClr val="BDC1C6"/>
                </a:solidFill>
                <a:highlight>
                  <a:srgbClr val="202124"/>
                </a:highlight>
                <a:latin typeface="Roboto"/>
                <a:ea typeface="Roboto"/>
                <a:cs typeface="Roboto"/>
                <a:sym typeface="Roboto"/>
              </a:rPr>
              <a:t>the null hypothesis has a 5% chance of being true;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Linear regression model (explainable model, we didn't not want to predict, we wanted to find if there were some factors that could explain the unemployment rate for women)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Used a total of 21 features for this vanilla model  </a:t>
            </a:r>
            <a:endParaRPr/>
          </a:p>
          <a:p>
            <a:pPr indent="-298450" lvl="0" marL="457200" rtl="0" algn="l">
              <a:lnSpc>
                <a:spcPct val="100000"/>
              </a:lnSpc>
              <a:spcBef>
                <a:spcPts val="0"/>
              </a:spcBef>
              <a:spcAft>
                <a:spcPts val="0"/>
              </a:spcAft>
              <a:buSzPts val="1100"/>
              <a:buChar char="-"/>
            </a:pPr>
            <a:r>
              <a:rPr lang="en"/>
              <a:t>Through our research and visualization, we noticed some features we thought would be strong indicators for unemployment rate and then additional features we chose to use were based on hierarchical knowledge, people of certain age experiences more unemployment rate etc, but after running the first model with all of these features these were the results </a:t>
            </a:r>
            <a:endParaRPr/>
          </a:p>
          <a:p>
            <a:pPr indent="-298450" lvl="0" marL="457200" rtl="0" algn="l">
              <a:lnSpc>
                <a:spcPct val="100000"/>
              </a:lnSpc>
              <a:spcBef>
                <a:spcPts val="0"/>
              </a:spcBef>
              <a:spcAft>
                <a:spcPts val="0"/>
              </a:spcAft>
              <a:buSzPts val="1100"/>
              <a:buChar char="-"/>
            </a:pPr>
            <a:r>
              <a:rPr lang="en"/>
              <a:t>We wanted some stronger, and the more features we used, not the best if we could just as good with less features so from where we noticed that a lot of the age not useful so we took all of them away and just keep insurance and education information and this is what we found </a:t>
            </a:r>
            <a:endParaRPr/>
          </a:p>
          <a:p>
            <a:pPr indent="-298450" lvl="0" marL="457200" rtl="0" algn="l">
              <a:lnSpc>
                <a:spcPct val="100000"/>
              </a:lnSpc>
              <a:spcBef>
                <a:spcPts val="0"/>
              </a:spcBef>
              <a:spcAft>
                <a:spcPts val="0"/>
              </a:spcAft>
              <a:buSzPts val="1100"/>
              <a:buChar char="-"/>
            </a:pPr>
            <a:r>
              <a:rPr lang="en"/>
              <a:t>We did the same for men as well from both iteration in both men and women </a:t>
            </a:r>
            <a:endParaRPr/>
          </a:p>
          <a:p>
            <a:pPr indent="-298450" lvl="0" marL="457200" rtl="0" algn="l">
              <a:lnSpc>
                <a:spcPct val="100000"/>
              </a:lnSpc>
              <a:spcBef>
                <a:spcPts val="0"/>
              </a:spcBef>
              <a:spcAft>
                <a:spcPts val="0"/>
              </a:spcAft>
              <a:buSzPts val="1100"/>
              <a:buChar char="-"/>
            </a:pPr>
            <a:r>
              <a:rPr lang="en"/>
              <a:t>We used percentage for features for normalizations reasons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Like before both percentages of females with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33d90fe87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a33d90fe87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SzPts val="1100"/>
              <a:buNone/>
            </a:pPr>
            <a:r>
              <a:rPr lang="en"/>
              <a:t>Maybe include information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a33d90fe87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a33d90fe87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  Impact of having hs degree is </a:t>
            </a:r>
            <a:r>
              <a:rPr lang="en"/>
              <a:t>more</a:t>
            </a:r>
            <a:r>
              <a:rPr lang="en"/>
              <a:t> important for women this 0.02 difference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Having a </a:t>
            </a:r>
            <a:r>
              <a:rPr lang="en"/>
              <a:t>bachelor</a:t>
            </a:r>
            <a:r>
              <a:rPr lang="en"/>
              <a:t> degree is more important 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They impacted them the sway, the </a:t>
            </a:r>
            <a:r>
              <a:rPr lang="en"/>
              <a:t>strength</a:t>
            </a:r>
            <a:r>
              <a:rPr lang="en"/>
              <a:t> of impact is difference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impact of having some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Maybe include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something we wanted to see, we wanted to see if there was a difference in the impact each factor has for each sexes model and small there is a difference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want to understand if same factors play a same role to each sexes unemployment rate. Your hypothesis is that they exactly the same.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is what you say :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variation we wanted to see because if there was no underlining difference between the two, no difference in how society treats men and women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Use more data or other data, for our case we use census data only for 2021 but maybe we could use 2022 and more see if this finding remain the same or no</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u="sng">
                <a:solidFill>
                  <a:schemeClr val="hlink"/>
                </a:solidFill>
                <a:hlinkClick r:id="rId2"/>
              </a:rPr>
              <a:t>https://kpmg.com/xx/en/home/insights/2022/03/our-impact-plan-people.html</a:t>
            </a:r>
            <a:r>
              <a:rPr lang="en">
                <a:solidFill>
                  <a:schemeClr val="dk1"/>
                </a:solidFill>
              </a:rPr>
              <a:t> (2022 impact plan)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KPMG strong dedication to gender equality and help bring this around world -&gt; our explainable model will help them have more targeted solution</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Additionally, doing this increases GDP, according to this article “Countries that Close Gender Gaps See Substantial Growth Returns”, Article written by the International Monetary Fund on September 27th, 2023 </a:t>
            </a:r>
            <a:endParaRPr>
              <a:solidFill>
                <a:schemeClr val="dk1"/>
              </a:solidFill>
            </a:endParaRPr>
          </a:p>
          <a:p>
            <a:pPr indent="0" lvl="0" marL="0" marR="622300" rtl="0" algn="l">
              <a:lnSpc>
                <a:spcPct val="108000"/>
              </a:lnSpc>
              <a:spcBef>
                <a:spcPts val="1400"/>
              </a:spcBef>
              <a:spcAft>
                <a:spcPts val="0"/>
              </a:spcAft>
              <a:buClr>
                <a:schemeClr val="dk1"/>
              </a:buClr>
              <a:buSzPts val="1100"/>
              <a:buFont typeface="Arial"/>
              <a:buNone/>
            </a:pPr>
            <a:r>
              <a:t/>
            </a:r>
            <a:endParaRPr>
              <a:solidFill>
                <a:schemeClr val="dk1"/>
              </a:solidFill>
            </a:endParaRPr>
          </a:p>
          <a:p>
            <a:pPr indent="0" lvl="0" marL="0" marR="622300" rtl="0" algn="l">
              <a:lnSpc>
                <a:spcPct val="108000"/>
              </a:lnSpc>
              <a:spcBef>
                <a:spcPts val="14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1400"/>
              </a:spcBef>
              <a:spcAft>
                <a:spcPts val="0"/>
              </a:spcAft>
              <a:buSzPts val="1100"/>
              <a:buNone/>
            </a:pPr>
            <a:r>
              <a:rPr lang="en">
                <a:solidFill>
                  <a:schemeClr val="dk1"/>
                </a:solidFill>
              </a:rPr>
              <a:t>Add bullet point education is important tie back to research and analysis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br>
              <a:rPr lang="en">
                <a:solidFill>
                  <a:schemeClr val="dk1"/>
                </a:solidFill>
              </a:rPr>
            </a:br>
            <a:br>
              <a:rPr lang="en">
                <a:solidFill>
                  <a:schemeClr val="dk1"/>
                </a:solidFill>
              </a:rPr>
            </a:br>
            <a:r>
              <a:rPr lang="en">
                <a:solidFill>
                  <a:schemeClr val="dk1"/>
                </a:solidFill>
              </a:rPr>
              <a:t>-you can rename the slide but the purpose of the slide is to explain how we came up with the research question, back it up with research (literature reviews), and explain the general importance of this question and what our model will ultimately do. Nicole will be talking about the business impact so you don’t have to cover that here. Thx.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2d894042c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a2d894042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Arnesa Slide </a:t>
            </a:r>
            <a:endParaRPr/>
          </a:p>
          <a:p>
            <a:pPr indent="-298450" lvl="0" marL="457200" rtl="0" algn="l">
              <a:lnSpc>
                <a:spcPct val="115000"/>
              </a:lnSpc>
              <a:spcBef>
                <a:spcPts val="0"/>
              </a:spcBef>
              <a:spcAft>
                <a:spcPts val="0"/>
              </a:spcAft>
              <a:buSzPts val="1100"/>
              <a:buAutoNum type="arabicParenBoth"/>
            </a:pPr>
            <a:r>
              <a:rPr lang="en" u="sng">
                <a:solidFill>
                  <a:schemeClr val="hlink"/>
                </a:solidFill>
                <a:latin typeface="Times New Roman"/>
                <a:ea typeface="Times New Roman"/>
                <a:cs typeface="Times New Roman"/>
                <a:sym typeface="Times New Roman"/>
                <a:hlinkClick r:id="rId2"/>
              </a:rPr>
              <a:t>https://www.bls.gov/careeroutlook/2016/data-on-display/education-matters.htm#:~:text=According%20to%20data%20from%20the,than%20those%20with%20less%20education</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298450" lvl="0" marL="457200" rtl="0" algn="l">
              <a:lnSpc>
                <a:spcPct val="115000"/>
              </a:lnSpc>
              <a:spcBef>
                <a:spcPts val="0"/>
              </a:spcBef>
              <a:spcAft>
                <a:spcPts val="0"/>
              </a:spcAft>
              <a:buSzPts val="1100"/>
              <a:buFont typeface="Times New Roman"/>
              <a:buAutoNum type="arabicParenBoth"/>
            </a:pPr>
            <a:r>
              <a:rPr lang="en">
                <a:latin typeface="Times New Roman"/>
                <a:ea typeface="Times New Roman"/>
                <a:cs typeface="Times New Roman"/>
                <a:sym typeface="Times New Roman"/>
              </a:rPr>
              <a:t>“The U.S., employer-sponsored health insurance coverage of Americans aged less than 65 years peaked in 2000 at 67%, and remained high at 57% in 2017 (Su, 2019).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The research question we focused on was: How do diverse sociodemographic factors subtly shape gender-specific patterns of unemployment within the workforce in New York City?</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In doing our research, we found that there were many socdiodemographioc factors that contributed to employment. Education is sometimes viewed as an obvious factor, but we wanted to look more closely on the differences between the education levels between females and males vs. their employment rate. As you can see, according to the </a:t>
            </a:r>
            <a:r>
              <a:rPr lang="en" sz="1400">
                <a:solidFill>
                  <a:schemeClr val="dk1"/>
                </a:solidFill>
                <a:highlight>
                  <a:srgbClr val="FFFFFF"/>
                </a:highlight>
                <a:latin typeface="Open Sans"/>
                <a:ea typeface="Open Sans"/>
                <a:cs typeface="Open Sans"/>
                <a:sym typeface="Open Sans"/>
              </a:rPr>
              <a:t>U.S. Bureau of Labor Statistics</a:t>
            </a:r>
            <a:r>
              <a:rPr lang="en">
                <a:latin typeface="Times New Roman"/>
                <a:ea typeface="Times New Roman"/>
                <a:cs typeface="Times New Roman"/>
                <a:sym typeface="Times New Roman"/>
              </a:rPr>
              <a:t>“</a:t>
            </a:r>
            <a:r>
              <a:rPr lang="en" sz="1400">
                <a:solidFill>
                  <a:schemeClr val="dk1"/>
                </a:solidFill>
                <a:highlight>
                  <a:srgbClr val="FFFFFF"/>
                </a:highlight>
                <a:latin typeface="Open Sans"/>
                <a:ea typeface="Open Sans"/>
                <a:cs typeface="Open Sans"/>
                <a:sym typeface="Open Sans"/>
              </a:rPr>
              <a:t>those with more education have higher earnings and lower rates of unemployment than those with less education.</a:t>
            </a:r>
            <a:r>
              <a:rPr lang="en">
                <a:latin typeface="Times New Roman"/>
                <a:ea typeface="Times New Roman"/>
                <a:cs typeface="Times New Roman"/>
                <a:sym typeface="Times New Roman"/>
              </a:rPr>
              <a:t>”. However, We wondered if it would take women a higher level of education to </a:t>
            </a:r>
            <a:r>
              <a:rPr lang="en">
                <a:latin typeface="Times New Roman"/>
                <a:ea typeface="Times New Roman"/>
                <a:cs typeface="Times New Roman"/>
                <a:sym typeface="Times New Roman"/>
              </a:rPr>
              <a:t>receive</a:t>
            </a:r>
            <a:r>
              <a:rPr lang="en">
                <a:latin typeface="Times New Roman"/>
                <a:ea typeface="Times New Roman"/>
                <a:cs typeface="Times New Roman"/>
                <a:sym typeface="Times New Roman"/>
              </a:rPr>
              <a:t> the same employment opportunities as their male counterpart.</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Another sociodemographic factor we explored was insurance levels. Although an explicit correlation was not immediately evident, their interconnectedness proved to be something worth researching more closely as unemployment often influences the ability to afford insurance.</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 our approach, we followed 4 general steps.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Our first task was to identify a research question that could offer practical and valuable insights. This question would serve as a focal point, enabling us to provide accurate information crucial for reshaping workplace policies and fostering greater gender equity.</a:t>
            </a:r>
            <a:endParaRPr/>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Char char="-"/>
            </a:pPr>
            <a:r>
              <a:rPr lang="en"/>
              <a:t>Originally, our research question revolved around investigating the impact of child care and maternity leave policies on women's reentry into the workforce, with the intent to advocate for policy changes in these areas. However, during the process of data cleaning, we encountered a lack of columns that could contribute meaningfully to our analysis. Due to this reason, we had to revisit our approach and formulate a new research question.</a:t>
            </a:r>
            <a:endParaRPr/>
          </a:p>
          <a:p>
            <a:pPr indent="-298450" lvl="0" marL="457200" rtl="0" algn="l">
              <a:lnSpc>
                <a:spcPct val="100000"/>
              </a:lnSpc>
              <a:spcBef>
                <a:spcPts val="0"/>
              </a:spcBef>
              <a:spcAft>
                <a:spcPts val="0"/>
              </a:spcAft>
              <a:buSzPts val="1100"/>
              <a:buChar char="-"/>
            </a:pPr>
            <a:r>
              <a:rPr lang="en"/>
              <a:t>Our current research question as outlined in the previous slide focuses more specifically on socio demographic qualities instead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Our next step involved cleaning the data. Initially, we used the 2020 Census Data, but it lacked the necessary columns for our project. We then found the "ACS 2021 Socio Demographics by Sex" dataset, which included columns on 'education levels' and 'insurance,' better aligning with our research objectives.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 our third phase, we began leveraging our refined data to craft visualizations. Focused on exploring the relationship between various columns, our dependent variable was the "unemployment rate." By employing bar graphs, pie charts, and scatter plots, we aimed to visualize the correlations between our independent variables and the unemployment rate.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 the final step, we proceeded with the model building process. To align with our data and research question, we opted for a linear regression model. This approach allowed us to gauge the strength of relationships between our features and the unemployment rate for both males and females.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33d90fe87_3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2a33d90fe87_3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employed a choropleth map to visualize New York City's unemployment rates effectively. The map vividly illustrates zip codes and neighborhoods exhibiting the highest unemployment levels, depicted in yellow. Notably, for male unemployment, noticeable clusters appear in the Bronx and Queens???. For female </a:t>
            </a:r>
            <a:r>
              <a:rPr lang="en"/>
              <a:t>unemployment</a:t>
            </a:r>
            <a:r>
              <a:rPr lang="en"/>
              <a:t>, there is an intriguing pattern as we move further north in the Bronx, with an increasing concentration of yellow-shaded zip codes, indicating higher rates of female unemployment.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Shows </a:t>
            </a:r>
            <a:r>
              <a:rPr lang="en"/>
              <a:t>geographical</a:t>
            </a:r>
            <a:r>
              <a:rPr lang="en"/>
              <a:t> view of unemployment by sexes , put some NYC knowledge, female unemployment high in bronx area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39.jpg"/><Relationship Id="rId7" Type="http://schemas.openxmlformats.org/officeDocument/2006/relationships/image" Target="../media/image3.png"/><Relationship Id="rId8" Type="http://schemas.openxmlformats.org/officeDocument/2006/relationships/image" Target="../media/image4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jp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www.bls.go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Montserrat"/>
                <a:ea typeface="Montserrat"/>
                <a:cs typeface="Montserrat"/>
                <a:sym typeface="Montserrat"/>
              </a:rPr>
              <a:t>KPMG</a:t>
            </a:r>
            <a:endParaRPr b="0" i="0" sz="3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lt1"/>
                </a:solidFill>
                <a:latin typeface="Montserrat"/>
                <a:ea typeface="Montserrat"/>
                <a:cs typeface="Montserrat"/>
                <a:sym typeface="Montserrat"/>
              </a:rPr>
              <a:t>Realizing Gender Inequality in the Workplace: Unemployment by Region</a:t>
            </a:r>
            <a:endParaRPr b="0" i="0" sz="3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Arial"/>
              <a:buNone/>
            </a:pPr>
            <a:r>
              <a:rPr b="0" i="0" lang="en" sz="3300" u="none" cap="none" strike="noStrike">
                <a:solidFill>
                  <a:schemeClr val="accent6"/>
                </a:solidFill>
                <a:latin typeface="Montserrat"/>
                <a:ea typeface="Montserrat"/>
                <a:cs typeface="Montserrat"/>
                <a:sym typeface="Montserrat"/>
              </a:rPr>
              <a:t>AI Studio </a:t>
            </a:r>
            <a:r>
              <a:rPr lang="en" sz="3300">
                <a:solidFill>
                  <a:schemeClr val="accent6"/>
                </a:solidFill>
                <a:latin typeface="Montserrat"/>
                <a:ea typeface="Montserrat"/>
                <a:cs typeface="Montserrat"/>
                <a:sym typeface="Montserrat"/>
              </a:rPr>
              <a:t>Final</a:t>
            </a:r>
            <a:r>
              <a:rPr b="0" i="0" lang="en" sz="3300" u="none" cap="none" strike="noStrike">
                <a:solidFill>
                  <a:schemeClr val="accent6"/>
                </a:solidFill>
                <a:latin typeface="Montserrat"/>
                <a:ea typeface="Montserrat"/>
                <a:cs typeface="Montserrat"/>
                <a:sym typeface="Montserrat"/>
              </a:rPr>
              <a:t> Presentation</a:t>
            </a:r>
            <a:endParaRPr b="0" i="0" sz="3300" u="none" cap="none" strike="noStrike">
              <a:solidFill>
                <a:schemeClr val="accent6"/>
              </a:solidFill>
              <a:latin typeface="Montserrat"/>
              <a:ea typeface="Montserrat"/>
              <a:cs typeface="Montserrat"/>
              <a:sym typeface="Montserrat"/>
            </a:endParaRPr>
          </a:p>
        </p:txBody>
      </p:sp>
      <p:sp>
        <p:nvSpPr>
          <p:cNvPr id="55" name="Google Shape;55;p1"/>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Light"/>
                <a:ea typeface="Open Sans Light"/>
                <a:cs typeface="Open Sans Light"/>
                <a:sym typeface="Open Sans Light"/>
              </a:rPr>
              <a:t>1</a:t>
            </a:r>
            <a:r>
              <a:rPr lang="en">
                <a:solidFill>
                  <a:schemeClr val="lt1"/>
                </a:solidFill>
                <a:latin typeface="Open Sans Light"/>
                <a:ea typeface="Open Sans Light"/>
                <a:cs typeface="Open Sans Light"/>
                <a:sym typeface="Open Sans Light"/>
              </a:rPr>
              <a:t>2</a:t>
            </a:r>
            <a:r>
              <a:rPr b="0" i="0" lang="en" sz="1400" u="none" cap="none" strike="noStrike">
                <a:solidFill>
                  <a:schemeClr val="lt1"/>
                </a:solidFill>
                <a:latin typeface="Open Sans Light"/>
                <a:ea typeface="Open Sans Light"/>
                <a:cs typeface="Open Sans Light"/>
                <a:sym typeface="Open Sans Light"/>
              </a:rPr>
              <a:t>/</a:t>
            </a:r>
            <a:r>
              <a:rPr lang="en">
                <a:solidFill>
                  <a:schemeClr val="lt1"/>
                </a:solidFill>
                <a:latin typeface="Open Sans Light"/>
                <a:ea typeface="Open Sans Light"/>
                <a:cs typeface="Open Sans Light"/>
                <a:sym typeface="Open Sans Light"/>
              </a:rPr>
              <a:t>8</a:t>
            </a:r>
            <a:r>
              <a:rPr b="0" i="0" lang="en" sz="1400" u="none" cap="none" strike="noStrike">
                <a:solidFill>
                  <a:schemeClr val="lt1"/>
                </a:solidFill>
                <a:latin typeface="Open Sans Light"/>
                <a:ea typeface="Open Sans Light"/>
                <a:cs typeface="Open Sans Light"/>
                <a:sym typeface="Open Sans Light"/>
              </a:rPr>
              <a:t>/2023</a:t>
            </a:r>
            <a:endParaRPr b="0" i="0" sz="14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g28e5d62b605_0_7"/>
          <p:cNvPicPr preferRelativeResize="0"/>
          <p:nvPr/>
        </p:nvPicPr>
        <p:blipFill>
          <a:blip r:embed="rId3">
            <a:alphaModFix/>
          </a:blip>
          <a:stretch>
            <a:fillRect/>
          </a:stretch>
        </p:blipFill>
        <p:spPr>
          <a:xfrm>
            <a:off x="1736880" y="54125"/>
            <a:ext cx="4928426" cy="2324551"/>
          </a:xfrm>
          <a:prstGeom prst="rect">
            <a:avLst/>
          </a:prstGeom>
          <a:noFill/>
          <a:ln>
            <a:noFill/>
          </a:ln>
        </p:spPr>
      </p:pic>
      <p:sp>
        <p:nvSpPr>
          <p:cNvPr id="139" name="Google Shape;139;g28e5d62b605_0_7"/>
          <p:cNvSpPr/>
          <p:nvPr/>
        </p:nvSpPr>
        <p:spPr>
          <a:xfrm>
            <a:off x="1548325" y="54125"/>
            <a:ext cx="5533500" cy="2324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 name="Google Shape;140;g28e5d62b605_0_7"/>
          <p:cNvPicPr preferRelativeResize="0"/>
          <p:nvPr/>
        </p:nvPicPr>
        <p:blipFill>
          <a:blip r:embed="rId4">
            <a:alphaModFix/>
          </a:blip>
          <a:stretch>
            <a:fillRect/>
          </a:stretch>
        </p:blipFill>
        <p:spPr>
          <a:xfrm>
            <a:off x="1672013" y="2509575"/>
            <a:ext cx="5286115" cy="2459875"/>
          </a:xfrm>
          <a:prstGeom prst="rect">
            <a:avLst/>
          </a:prstGeom>
          <a:noFill/>
          <a:ln>
            <a:noFill/>
          </a:ln>
        </p:spPr>
      </p:pic>
      <p:sp>
        <p:nvSpPr>
          <p:cNvPr id="141" name="Google Shape;141;g28e5d62b605_0_7"/>
          <p:cNvSpPr/>
          <p:nvPr/>
        </p:nvSpPr>
        <p:spPr>
          <a:xfrm>
            <a:off x="1548325" y="2475762"/>
            <a:ext cx="5533500" cy="2527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8e5d62b605_0_0"/>
          <p:cNvPicPr preferRelativeResize="0"/>
          <p:nvPr/>
        </p:nvPicPr>
        <p:blipFill>
          <a:blip r:embed="rId3">
            <a:alphaModFix/>
          </a:blip>
          <a:stretch>
            <a:fillRect/>
          </a:stretch>
        </p:blipFill>
        <p:spPr>
          <a:xfrm>
            <a:off x="1779144" y="73275"/>
            <a:ext cx="4987360" cy="2383899"/>
          </a:xfrm>
          <a:prstGeom prst="rect">
            <a:avLst/>
          </a:prstGeom>
          <a:noFill/>
          <a:ln>
            <a:noFill/>
          </a:ln>
        </p:spPr>
      </p:pic>
      <p:pic>
        <p:nvPicPr>
          <p:cNvPr id="147" name="Google Shape;147;g28e5d62b605_0_0"/>
          <p:cNvPicPr preferRelativeResize="0"/>
          <p:nvPr/>
        </p:nvPicPr>
        <p:blipFill>
          <a:blip r:embed="rId4">
            <a:alphaModFix/>
          </a:blip>
          <a:stretch>
            <a:fillRect/>
          </a:stretch>
        </p:blipFill>
        <p:spPr>
          <a:xfrm>
            <a:off x="1779145" y="2639496"/>
            <a:ext cx="4987367" cy="2362641"/>
          </a:xfrm>
          <a:prstGeom prst="rect">
            <a:avLst/>
          </a:prstGeom>
          <a:noFill/>
          <a:ln>
            <a:noFill/>
          </a:ln>
        </p:spPr>
      </p:pic>
      <p:sp>
        <p:nvSpPr>
          <p:cNvPr id="148" name="Google Shape;148;g28e5d62b605_0_0"/>
          <p:cNvSpPr/>
          <p:nvPr/>
        </p:nvSpPr>
        <p:spPr>
          <a:xfrm>
            <a:off x="1749600" y="73324"/>
            <a:ext cx="5310600" cy="238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g28e5d62b605_0_0"/>
          <p:cNvSpPr/>
          <p:nvPr/>
        </p:nvSpPr>
        <p:spPr>
          <a:xfrm>
            <a:off x="1749600" y="2628906"/>
            <a:ext cx="5310600" cy="238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g2a33d90fe87_3_43"/>
          <p:cNvPicPr preferRelativeResize="0"/>
          <p:nvPr/>
        </p:nvPicPr>
        <p:blipFill rotWithShape="1">
          <a:blip r:embed="rId3">
            <a:alphaModFix/>
          </a:blip>
          <a:srcRect b="0" l="41283" r="0" t="0"/>
          <a:stretch/>
        </p:blipFill>
        <p:spPr>
          <a:xfrm>
            <a:off x="121538" y="1744587"/>
            <a:ext cx="4330038" cy="2215529"/>
          </a:xfrm>
          <a:prstGeom prst="rect">
            <a:avLst/>
          </a:prstGeom>
          <a:noFill/>
          <a:ln>
            <a:noFill/>
          </a:ln>
        </p:spPr>
      </p:pic>
      <p:pic>
        <p:nvPicPr>
          <p:cNvPr id="155" name="Google Shape;155;g2a33d90fe87_3_43"/>
          <p:cNvPicPr preferRelativeResize="0"/>
          <p:nvPr/>
        </p:nvPicPr>
        <p:blipFill rotWithShape="1">
          <a:blip r:embed="rId4">
            <a:alphaModFix/>
          </a:blip>
          <a:srcRect b="0" l="41904" r="0" t="0"/>
          <a:stretch/>
        </p:blipFill>
        <p:spPr>
          <a:xfrm>
            <a:off x="4641570" y="1719675"/>
            <a:ext cx="4380801" cy="2265500"/>
          </a:xfrm>
          <a:prstGeom prst="rect">
            <a:avLst/>
          </a:prstGeom>
          <a:noFill/>
          <a:ln>
            <a:noFill/>
          </a:ln>
        </p:spPr>
      </p:pic>
      <p:sp>
        <p:nvSpPr>
          <p:cNvPr id="156" name="Google Shape;156;g2a33d90fe87_3_43"/>
          <p:cNvSpPr/>
          <p:nvPr/>
        </p:nvSpPr>
        <p:spPr>
          <a:xfrm>
            <a:off x="149018" y="1744599"/>
            <a:ext cx="4380900" cy="2215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g2a33d90fe87_3_43"/>
          <p:cNvSpPr txBox="1"/>
          <p:nvPr/>
        </p:nvSpPr>
        <p:spPr>
          <a:xfrm>
            <a:off x="311700" y="445025"/>
            <a:ext cx="8520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600">
                <a:solidFill>
                  <a:srgbClr val="002D45"/>
                </a:solidFill>
                <a:latin typeface="Montserrat"/>
                <a:ea typeface="Montserrat"/>
                <a:cs typeface="Montserrat"/>
                <a:sym typeface="Montserrat"/>
              </a:rPr>
              <a:t>Choropleth Maps​  - Education Level (Advanced Degree)</a:t>
            </a:r>
            <a:endParaRPr sz="1600">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
        <p:nvSpPr>
          <p:cNvPr id="158" name="Google Shape;158;g2a33d90fe87_3_43"/>
          <p:cNvSpPr/>
          <p:nvPr/>
        </p:nvSpPr>
        <p:spPr>
          <a:xfrm>
            <a:off x="4641571" y="1744538"/>
            <a:ext cx="4380900" cy="2215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 name="Google Shape;159;g2a33d90fe87_3_43"/>
          <p:cNvSpPr txBox="1"/>
          <p:nvPr/>
        </p:nvSpPr>
        <p:spPr>
          <a:xfrm>
            <a:off x="656900" y="3985175"/>
            <a:ext cx="3000000" cy="11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002D45"/>
                </a:solidFill>
                <a:latin typeface="Montserrat"/>
                <a:ea typeface="Montserrat"/>
                <a:cs typeface="Montserrat"/>
                <a:sym typeface="Montserrat"/>
              </a:rPr>
              <a:t>Adult Female with Advanced Degree by Zip Code (%)</a:t>
            </a:r>
            <a:endParaRPr sz="1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60" name="Google Shape;160;g2a33d90fe87_3_43"/>
          <p:cNvSpPr txBox="1"/>
          <p:nvPr/>
        </p:nvSpPr>
        <p:spPr>
          <a:xfrm>
            <a:off x="5232400" y="3985175"/>
            <a:ext cx="3000000" cy="11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rgbClr val="002D45"/>
                </a:solidFill>
                <a:latin typeface="Montserrat"/>
                <a:ea typeface="Montserrat"/>
                <a:cs typeface="Montserrat"/>
                <a:sym typeface="Montserrat"/>
              </a:rPr>
              <a:t>Adult Male with Advanced Degree by Zip Code (%)</a:t>
            </a:r>
            <a:endParaRPr sz="15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g2a338c6f87d_0_28"/>
          <p:cNvPicPr preferRelativeResize="0"/>
          <p:nvPr/>
        </p:nvPicPr>
        <p:blipFill rotWithShape="1">
          <a:blip r:embed="rId3">
            <a:alphaModFix/>
          </a:blip>
          <a:srcRect b="0" l="0" r="66684" t="0"/>
          <a:stretch/>
        </p:blipFill>
        <p:spPr>
          <a:xfrm>
            <a:off x="3125613" y="3013750"/>
            <a:ext cx="2944876" cy="1812725"/>
          </a:xfrm>
          <a:prstGeom prst="rect">
            <a:avLst/>
          </a:prstGeom>
          <a:noFill/>
          <a:ln>
            <a:noFill/>
          </a:ln>
        </p:spPr>
      </p:pic>
      <p:pic>
        <p:nvPicPr>
          <p:cNvPr id="166" name="Google Shape;166;g2a338c6f87d_0_28"/>
          <p:cNvPicPr preferRelativeResize="0"/>
          <p:nvPr/>
        </p:nvPicPr>
        <p:blipFill rotWithShape="1">
          <a:blip r:embed="rId4">
            <a:alphaModFix/>
          </a:blip>
          <a:srcRect b="0" l="0" r="66683" t="0"/>
          <a:stretch/>
        </p:blipFill>
        <p:spPr>
          <a:xfrm>
            <a:off x="3177738" y="869138"/>
            <a:ext cx="2944876" cy="1812725"/>
          </a:xfrm>
          <a:prstGeom prst="rect">
            <a:avLst/>
          </a:prstGeom>
          <a:noFill/>
          <a:ln>
            <a:noFill/>
          </a:ln>
        </p:spPr>
      </p:pic>
      <p:pic>
        <p:nvPicPr>
          <p:cNvPr id="167" name="Google Shape;167;g2a338c6f87d_0_28"/>
          <p:cNvPicPr preferRelativeResize="0"/>
          <p:nvPr/>
        </p:nvPicPr>
        <p:blipFill rotWithShape="1">
          <a:blip r:embed="rId5">
            <a:alphaModFix/>
          </a:blip>
          <a:srcRect b="0" l="0" r="66684" t="0"/>
          <a:stretch/>
        </p:blipFill>
        <p:spPr>
          <a:xfrm>
            <a:off x="6122625" y="900400"/>
            <a:ext cx="2944876" cy="1812725"/>
          </a:xfrm>
          <a:prstGeom prst="rect">
            <a:avLst/>
          </a:prstGeom>
          <a:noFill/>
          <a:ln>
            <a:noFill/>
          </a:ln>
        </p:spPr>
      </p:pic>
      <p:pic>
        <p:nvPicPr>
          <p:cNvPr id="168" name="Google Shape;168;g2a338c6f87d_0_28"/>
          <p:cNvPicPr preferRelativeResize="0"/>
          <p:nvPr/>
        </p:nvPicPr>
        <p:blipFill rotWithShape="1">
          <a:blip r:embed="rId6">
            <a:alphaModFix/>
          </a:blip>
          <a:srcRect b="0" l="0" r="66673" t="0"/>
          <a:stretch/>
        </p:blipFill>
        <p:spPr>
          <a:xfrm>
            <a:off x="6070500" y="2982488"/>
            <a:ext cx="3047424" cy="1875250"/>
          </a:xfrm>
          <a:prstGeom prst="rect">
            <a:avLst/>
          </a:prstGeom>
          <a:noFill/>
          <a:ln>
            <a:noFill/>
          </a:ln>
        </p:spPr>
      </p:pic>
      <p:pic>
        <p:nvPicPr>
          <p:cNvPr id="169" name="Google Shape;169;g2a338c6f87d_0_28"/>
          <p:cNvPicPr preferRelativeResize="0"/>
          <p:nvPr/>
        </p:nvPicPr>
        <p:blipFill rotWithShape="1">
          <a:blip r:embed="rId7">
            <a:alphaModFix/>
          </a:blip>
          <a:srcRect b="0" l="0" r="66673" t="0"/>
          <a:stretch/>
        </p:blipFill>
        <p:spPr>
          <a:xfrm>
            <a:off x="26075" y="3013738"/>
            <a:ext cx="3047424" cy="1875250"/>
          </a:xfrm>
          <a:prstGeom prst="rect">
            <a:avLst/>
          </a:prstGeom>
          <a:noFill/>
          <a:ln>
            <a:noFill/>
          </a:ln>
        </p:spPr>
      </p:pic>
      <p:pic>
        <p:nvPicPr>
          <p:cNvPr id="170" name="Google Shape;170;g2a338c6f87d_0_28"/>
          <p:cNvPicPr preferRelativeResize="0"/>
          <p:nvPr/>
        </p:nvPicPr>
        <p:blipFill rotWithShape="1">
          <a:blip r:embed="rId8">
            <a:alphaModFix/>
          </a:blip>
          <a:srcRect b="0" l="0" r="66673" t="0"/>
          <a:stretch/>
        </p:blipFill>
        <p:spPr>
          <a:xfrm>
            <a:off x="26075" y="837875"/>
            <a:ext cx="3047424" cy="1875250"/>
          </a:xfrm>
          <a:prstGeom prst="rect">
            <a:avLst/>
          </a:prstGeom>
          <a:noFill/>
          <a:ln>
            <a:noFill/>
          </a:ln>
        </p:spPr>
      </p:pic>
      <p:sp>
        <p:nvSpPr>
          <p:cNvPr id="171" name="Google Shape;171;g2a338c6f87d_0_28"/>
          <p:cNvSpPr txBox="1"/>
          <p:nvPr/>
        </p:nvSpPr>
        <p:spPr>
          <a:xfrm>
            <a:off x="74625" y="-28250"/>
            <a:ext cx="8587800" cy="5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spcBef>
                <a:spcPts val="0"/>
              </a:spcBef>
              <a:spcAft>
                <a:spcPts val="0"/>
              </a:spcAft>
              <a:buClr>
                <a:srgbClr val="000000"/>
              </a:buClr>
              <a:buSzPts val="2800"/>
              <a:buFont typeface="Arial"/>
              <a:buNone/>
            </a:pPr>
            <a:r>
              <a:rPr lang="en" sz="1600">
                <a:solidFill>
                  <a:srgbClr val="002D45"/>
                </a:solidFill>
                <a:latin typeface="Montserrat"/>
                <a:ea typeface="Montserrat"/>
                <a:cs typeface="Montserrat"/>
                <a:sym typeface="Montserrat"/>
              </a:rPr>
              <a:t>Borough Breakdown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2a338c6f87d_0_109"/>
          <p:cNvPicPr preferRelativeResize="0"/>
          <p:nvPr/>
        </p:nvPicPr>
        <p:blipFill>
          <a:blip r:embed="rId3">
            <a:alphaModFix/>
          </a:blip>
          <a:stretch>
            <a:fillRect/>
          </a:stretch>
        </p:blipFill>
        <p:spPr>
          <a:xfrm>
            <a:off x="152400" y="1849050"/>
            <a:ext cx="8839204" cy="1812727"/>
          </a:xfrm>
          <a:prstGeom prst="rect">
            <a:avLst/>
          </a:prstGeom>
          <a:noFill/>
          <a:ln>
            <a:noFill/>
          </a:ln>
        </p:spPr>
      </p:pic>
      <p:sp>
        <p:nvSpPr>
          <p:cNvPr id="177" name="Google Shape;177;g2a338c6f87d_0_109"/>
          <p:cNvSpPr txBox="1"/>
          <p:nvPr/>
        </p:nvSpPr>
        <p:spPr>
          <a:xfrm>
            <a:off x="74625" y="-28250"/>
            <a:ext cx="8587800" cy="5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spcBef>
                <a:spcPts val="0"/>
              </a:spcBef>
              <a:spcAft>
                <a:spcPts val="0"/>
              </a:spcAft>
              <a:buClr>
                <a:srgbClr val="000000"/>
              </a:buClr>
              <a:buSzPts val="2800"/>
              <a:buFont typeface="Arial"/>
              <a:buNone/>
            </a:pPr>
            <a:r>
              <a:rPr lang="en" sz="1600">
                <a:solidFill>
                  <a:srgbClr val="002D45"/>
                </a:solidFill>
                <a:latin typeface="Montserrat"/>
                <a:ea typeface="Montserrat"/>
                <a:cs typeface="Montserrat"/>
                <a:sym typeface="Montserrat"/>
              </a:rPr>
              <a:t>General Population</a:t>
            </a:r>
            <a:r>
              <a:rPr lang="en" sz="1600">
                <a:solidFill>
                  <a:srgbClr val="002D45"/>
                </a:solidFill>
                <a:latin typeface="Montserrat"/>
                <a:ea typeface="Montserrat"/>
                <a:cs typeface="Montserrat"/>
                <a:sym typeface="Montserrat"/>
              </a:rPr>
              <a:t> Breakdown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178" name="Google Shape;178;g2a338c6f87d_0_109"/>
          <p:cNvSpPr/>
          <p:nvPr/>
        </p:nvSpPr>
        <p:spPr>
          <a:xfrm>
            <a:off x="4326900" y="2104550"/>
            <a:ext cx="245100" cy="25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9" name="Google Shape;179;g2a338c6f87d_0_109"/>
          <p:cNvCxnSpPr/>
          <p:nvPr/>
        </p:nvCxnSpPr>
        <p:spPr>
          <a:xfrm rot="10800000">
            <a:off x="4626725" y="2198300"/>
            <a:ext cx="321900" cy="672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g2a338c6f87d_0_109"/>
          <p:cNvSpPr txBox="1"/>
          <p:nvPr/>
        </p:nvSpPr>
        <p:spPr>
          <a:xfrm>
            <a:off x="5003350" y="2010800"/>
            <a:ext cx="12480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10464: </a:t>
            </a:r>
            <a:r>
              <a:rPr lang="en" sz="1100">
                <a:solidFill>
                  <a:schemeClr val="dk2"/>
                </a:solidFill>
              </a:rPr>
              <a:t>Pelham</a:t>
            </a:r>
            <a:r>
              <a:rPr lang="en" sz="1100">
                <a:solidFill>
                  <a:schemeClr val="dk2"/>
                </a:solidFill>
              </a:rPr>
              <a:t> Bay Park</a:t>
            </a:r>
            <a:endParaRPr sz="11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2a338c6f87d_0_36"/>
          <p:cNvPicPr preferRelativeResize="0"/>
          <p:nvPr/>
        </p:nvPicPr>
        <p:blipFill>
          <a:blip r:embed="rId3">
            <a:alphaModFix/>
          </a:blip>
          <a:stretch>
            <a:fillRect/>
          </a:stretch>
        </p:blipFill>
        <p:spPr>
          <a:xfrm>
            <a:off x="152400" y="1722538"/>
            <a:ext cx="8839204" cy="1812727"/>
          </a:xfrm>
          <a:prstGeom prst="rect">
            <a:avLst/>
          </a:prstGeom>
          <a:noFill/>
          <a:ln>
            <a:noFill/>
          </a:ln>
        </p:spPr>
      </p:pic>
      <p:sp>
        <p:nvSpPr>
          <p:cNvPr id="186" name="Google Shape;186;g2a338c6f87d_0_36"/>
          <p:cNvSpPr txBox="1"/>
          <p:nvPr/>
        </p:nvSpPr>
        <p:spPr>
          <a:xfrm>
            <a:off x="74625" y="-28250"/>
            <a:ext cx="8587800" cy="5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spcBef>
                <a:spcPts val="0"/>
              </a:spcBef>
              <a:spcAft>
                <a:spcPts val="0"/>
              </a:spcAft>
              <a:buClr>
                <a:srgbClr val="000000"/>
              </a:buClr>
              <a:buSzPts val="2800"/>
              <a:buFont typeface="Arial"/>
              <a:buNone/>
            </a:pPr>
            <a:r>
              <a:rPr lang="en" sz="1600">
                <a:solidFill>
                  <a:srgbClr val="002D45"/>
                </a:solidFill>
                <a:latin typeface="Montserrat"/>
                <a:ea typeface="Montserrat"/>
                <a:cs typeface="Montserrat"/>
                <a:sym typeface="Montserrat"/>
              </a:rPr>
              <a:t>The Bronx</a:t>
            </a:r>
            <a:r>
              <a:rPr lang="en" sz="1600">
                <a:solidFill>
                  <a:srgbClr val="002D45"/>
                </a:solidFill>
                <a:latin typeface="Montserrat"/>
                <a:ea typeface="Montserrat"/>
                <a:cs typeface="Montserrat"/>
                <a:sym typeface="Montserrat"/>
              </a:rPr>
              <a:t>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sp>
        <p:nvSpPr>
          <p:cNvPr id="187" name="Google Shape;187;g2a338c6f87d_0_36"/>
          <p:cNvSpPr/>
          <p:nvPr/>
        </p:nvSpPr>
        <p:spPr>
          <a:xfrm>
            <a:off x="4366150" y="2021175"/>
            <a:ext cx="245100" cy="25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8" name="Google Shape;188;g2a338c6f87d_0_36"/>
          <p:cNvPicPr preferRelativeResize="0"/>
          <p:nvPr/>
        </p:nvPicPr>
        <p:blipFill>
          <a:blip r:embed="rId4">
            <a:alphaModFix/>
          </a:blip>
          <a:stretch>
            <a:fillRect/>
          </a:stretch>
        </p:blipFill>
        <p:spPr>
          <a:xfrm>
            <a:off x="7749900" y="1740700"/>
            <a:ext cx="223900" cy="9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2a338c6f87d_0_64"/>
          <p:cNvPicPr preferRelativeResize="0"/>
          <p:nvPr/>
        </p:nvPicPr>
        <p:blipFill>
          <a:blip r:embed="rId3">
            <a:alphaModFix/>
          </a:blip>
          <a:stretch>
            <a:fillRect/>
          </a:stretch>
        </p:blipFill>
        <p:spPr>
          <a:xfrm>
            <a:off x="152400" y="1875827"/>
            <a:ext cx="8839204" cy="1812727"/>
          </a:xfrm>
          <a:prstGeom prst="rect">
            <a:avLst/>
          </a:prstGeom>
          <a:noFill/>
          <a:ln>
            <a:noFill/>
          </a:ln>
        </p:spPr>
      </p:pic>
      <p:sp>
        <p:nvSpPr>
          <p:cNvPr id="194" name="Google Shape;194;g2a338c6f87d_0_64"/>
          <p:cNvSpPr txBox="1"/>
          <p:nvPr/>
        </p:nvSpPr>
        <p:spPr>
          <a:xfrm>
            <a:off x="74625" y="-28250"/>
            <a:ext cx="8587800" cy="5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spcBef>
                <a:spcPts val="0"/>
              </a:spcBef>
              <a:spcAft>
                <a:spcPts val="0"/>
              </a:spcAft>
              <a:buClr>
                <a:srgbClr val="000000"/>
              </a:buClr>
              <a:buSzPts val="2800"/>
              <a:buFont typeface="Arial"/>
              <a:buNone/>
            </a:pPr>
            <a:r>
              <a:rPr lang="en" sz="1600">
                <a:solidFill>
                  <a:srgbClr val="002D45"/>
                </a:solidFill>
                <a:latin typeface="Montserrat"/>
                <a:ea typeface="Montserrat"/>
                <a:cs typeface="Montserrat"/>
                <a:sym typeface="Montserrat"/>
              </a:rPr>
              <a:t>Manhattan</a:t>
            </a:r>
            <a:r>
              <a:rPr lang="en" sz="1600">
                <a:solidFill>
                  <a:srgbClr val="002D45"/>
                </a:solidFill>
                <a:latin typeface="Montserrat"/>
                <a:ea typeface="Montserrat"/>
                <a:cs typeface="Montserrat"/>
                <a:sym typeface="Montserrat"/>
              </a:rPr>
              <a:t>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pic>
        <p:nvPicPr>
          <p:cNvPr id="195" name="Google Shape;195;g2a338c6f87d_0_64"/>
          <p:cNvPicPr preferRelativeResize="0"/>
          <p:nvPr/>
        </p:nvPicPr>
        <p:blipFill>
          <a:blip r:embed="rId4">
            <a:alphaModFix/>
          </a:blip>
          <a:stretch>
            <a:fillRect/>
          </a:stretch>
        </p:blipFill>
        <p:spPr>
          <a:xfrm>
            <a:off x="7836175" y="1894700"/>
            <a:ext cx="223050" cy="8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8e5d62b605_1_8"/>
          <p:cNvSpPr txBox="1"/>
          <p:nvPr/>
        </p:nvSpPr>
        <p:spPr>
          <a:xfrm>
            <a:off x="74625" y="-28250"/>
            <a:ext cx="8587800" cy="56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spcBef>
                <a:spcPts val="0"/>
              </a:spcBef>
              <a:spcAft>
                <a:spcPts val="0"/>
              </a:spcAft>
              <a:buClr>
                <a:srgbClr val="000000"/>
              </a:buClr>
              <a:buSzPts val="2800"/>
              <a:buFont typeface="Arial"/>
              <a:buNone/>
            </a:pPr>
            <a:r>
              <a:rPr lang="en" sz="1600">
                <a:solidFill>
                  <a:srgbClr val="002D45"/>
                </a:solidFill>
                <a:latin typeface="Montserrat"/>
                <a:ea typeface="Montserrat"/>
                <a:cs typeface="Montserrat"/>
                <a:sym typeface="Montserrat"/>
              </a:rPr>
              <a:t>Highest Proportion of Uninsured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endParaRPr>
          </a:p>
        </p:txBody>
      </p:sp>
      <p:pic>
        <p:nvPicPr>
          <p:cNvPr id="201" name="Google Shape;201;g28e5d62b605_1_8"/>
          <p:cNvPicPr preferRelativeResize="0"/>
          <p:nvPr/>
        </p:nvPicPr>
        <p:blipFill>
          <a:blip r:embed="rId3">
            <a:alphaModFix/>
          </a:blip>
          <a:stretch>
            <a:fillRect/>
          </a:stretch>
        </p:blipFill>
        <p:spPr>
          <a:xfrm>
            <a:off x="4714775" y="1167125"/>
            <a:ext cx="4315725" cy="3087050"/>
          </a:xfrm>
          <a:prstGeom prst="rect">
            <a:avLst/>
          </a:prstGeom>
          <a:noFill/>
          <a:ln>
            <a:noFill/>
          </a:ln>
        </p:spPr>
      </p:pic>
      <p:pic>
        <p:nvPicPr>
          <p:cNvPr id="202" name="Google Shape;202;g28e5d62b605_1_8"/>
          <p:cNvPicPr preferRelativeResize="0"/>
          <p:nvPr/>
        </p:nvPicPr>
        <p:blipFill>
          <a:blip r:embed="rId4">
            <a:alphaModFix/>
          </a:blip>
          <a:stretch>
            <a:fillRect/>
          </a:stretch>
        </p:blipFill>
        <p:spPr>
          <a:xfrm>
            <a:off x="74625" y="1121300"/>
            <a:ext cx="4579850" cy="31786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a338c6f87d_0_8"/>
          <p:cNvSpPr txBox="1"/>
          <p:nvPr/>
        </p:nvSpPr>
        <p:spPr>
          <a:xfrm>
            <a:off x="162925" y="250650"/>
            <a:ext cx="8981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B5394"/>
                </a:solidFill>
              </a:rPr>
              <a:t>Exploratory Analysis </a:t>
            </a:r>
            <a:endParaRPr b="1" sz="2100">
              <a:solidFill>
                <a:srgbClr val="0B5394"/>
              </a:solidFill>
            </a:endParaRPr>
          </a:p>
          <a:p>
            <a:pPr indent="0" lvl="0" marL="0" rtl="0" algn="l">
              <a:spcBef>
                <a:spcPts val="0"/>
              </a:spcBef>
              <a:spcAft>
                <a:spcPts val="0"/>
              </a:spcAft>
              <a:buNone/>
            </a:pPr>
            <a:r>
              <a:rPr lang="en" sz="1800">
                <a:solidFill>
                  <a:schemeClr val="dk2"/>
                </a:solidFill>
              </a:rPr>
              <a:t>Uninsured vs </a:t>
            </a:r>
            <a:r>
              <a:rPr lang="en" sz="1800">
                <a:solidFill>
                  <a:schemeClr val="dk2"/>
                </a:solidFill>
              </a:rPr>
              <a:t>Unemployment</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208" name="Google Shape;208;g2a338c6f87d_0_8"/>
          <p:cNvPicPr preferRelativeResize="0"/>
          <p:nvPr/>
        </p:nvPicPr>
        <p:blipFill>
          <a:blip r:embed="rId3">
            <a:alphaModFix/>
          </a:blip>
          <a:stretch>
            <a:fillRect/>
          </a:stretch>
        </p:blipFill>
        <p:spPr>
          <a:xfrm>
            <a:off x="320800" y="1683213"/>
            <a:ext cx="8665359" cy="1777076"/>
          </a:xfrm>
          <a:prstGeom prst="rect">
            <a:avLst/>
          </a:prstGeom>
          <a:noFill/>
          <a:ln>
            <a:noFill/>
          </a:ln>
        </p:spPr>
      </p:pic>
      <p:sp>
        <p:nvSpPr>
          <p:cNvPr id="209" name="Google Shape;209;g2a338c6f87d_0_8"/>
          <p:cNvSpPr/>
          <p:nvPr/>
        </p:nvSpPr>
        <p:spPr>
          <a:xfrm>
            <a:off x="2211150" y="2494625"/>
            <a:ext cx="805200" cy="567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g2a338c6f87d_0_8"/>
          <p:cNvSpPr/>
          <p:nvPr/>
        </p:nvSpPr>
        <p:spPr>
          <a:xfrm>
            <a:off x="5164350" y="2235938"/>
            <a:ext cx="805200" cy="567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11" name="Google Shape;211;g2a338c6f87d_0_8"/>
          <p:cNvCxnSpPr/>
          <p:nvPr/>
        </p:nvCxnSpPr>
        <p:spPr>
          <a:xfrm flipH="1" rot="10800000">
            <a:off x="609150" y="2137575"/>
            <a:ext cx="1218300" cy="686700"/>
          </a:xfrm>
          <a:prstGeom prst="straightConnector1">
            <a:avLst/>
          </a:prstGeom>
          <a:noFill/>
          <a:ln cap="flat" cmpd="sng" w="9525">
            <a:solidFill>
              <a:srgbClr val="FF0000"/>
            </a:solidFill>
            <a:prstDash val="solid"/>
            <a:round/>
            <a:headEnd len="med" w="med" type="none"/>
            <a:tailEnd len="med" w="med" type="none"/>
          </a:ln>
        </p:spPr>
      </p:cxnSp>
      <p:cxnSp>
        <p:nvCxnSpPr>
          <p:cNvPr id="212" name="Google Shape;212;g2a338c6f87d_0_8"/>
          <p:cNvCxnSpPr/>
          <p:nvPr/>
        </p:nvCxnSpPr>
        <p:spPr>
          <a:xfrm flipH="1" rot="10800000">
            <a:off x="3481200" y="2176088"/>
            <a:ext cx="1218300" cy="686700"/>
          </a:xfrm>
          <a:prstGeom prst="straightConnector1">
            <a:avLst/>
          </a:prstGeom>
          <a:noFill/>
          <a:ln cap="flat" cmpd="sng" w="9525">
            <a:solidFill>
              <a:srgbClr val="FF0000"/>
            </a:solidFill>
            <a:prstDash val="solid"/>
            <a:round/>
            <a:headEnd len="med" w="med" type="none"/>
            <a:tailEnd len="med" w="med" type="none"/>
          </a:ln>
        </p:spPr>
      </p:cxnSp>
      <p:cxnSp>
        <p:nvCxnSpPr>
          <p:cNvPr id="213" name="Google Shape;213;g2a338c6f87d_0_8"/>
          <p:cNvCxnSpPr/>
          <p:nvPr/>
        </p:nvCxnSpPr>
        <p:spPr>
          <a:xfrm flipH="1" rot="10800000">
            <a:off x="6434400" y="2130338"/>
            <a:ext cx="1938900" cy="672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g28e5d62b605_1_60"/>
          <p:cNvPicPr preferRelativeResize="0"/>
          <p:nvPr/>
        </p:nvPicPr>
        <p:blipFill rotWithShape="1">
          <a:blip r:embed="rId3">
            <a:alphaModFix/>
          </a:blip>
          <a:srcRect b="0" l="46768" r="0" t="0"/>
          <a:stretch/>
        </p:blipFill>
        <p:spPr>
          <a:xfrm>
            <a:off x="2117575" y="1926425"/>
            <a:ext cx="4890548" cy="2685676"/>
          </a:xfrm>
          <a:prstGeom prst="rect">
            <a:avLst/>
          </a:prstGeom>
          <a:noFill/>
          <a:ln>
            <a:noFill/>
          </a:ln>
        </p:spPr>
      </p:pic>
      <p:sp>
        <p:nvSpPr>
          <p:cNvPr id="219" name="Google Shape;219;g28e5d62b605_1_60"/>
          <p:cNvSpPr txBox="1"/>
          <p:nvPr/>
        </p:nvSpPr>
        <p:spPr>
          <a:xfrm>
            <a:off x="2526950" y="1227725"/>
            <a:ext cx="3000000" cy="69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002D45"/>
                </a:solidFill>
                <a:latin typeface="Montserrat"/>
                <a:ea typeface="Montserrat"/>
                <a:cs typeface="Montserrat"/>
                <a:sym typeface="Montserrat"/>
              </a:rPr>
              <a:t>Uninsured </a:t>
            </a:r>
            <a:r>
              <a:rPr lang="en" sz="1500">
                <a:solidFill>
                  <a:srgbClr val="002D45"/>
                </a:solidFill>
                <a:latin typeface="Montserrat"/>
                <a:ea typeface="Montserrat"/>
                <a:cs typeface="Montserrat"/>
                <a:sym typeface="Montserrat"/>
              </a:rPr>
              <a:t> Adults by Zip Code (%)</a:t>
            </a:r>
            <a:endParaRPr sz="1500">
              <a:solidFill>
                <a:srgbClr val="002D45"/>
              </a:solidFill>
              <a:latin typeface="Montserrat"/>
              <a:ea typeface="Montserrat"/>
              <a:cs typeface="Montserrat"/>
              <a:sym typeface="Montserrat"/>
            </a:endParaRPr>
          </a:p>
        </p:txBody>
      </p:sp>
      <p:sp>
        <p:nvSpPr>
          <p:cNvPr id="220" name="Google Shape;220;g28e5d62b605_1_60"/>
          <p:cNvSpPr txBox="1"/>
          <p:nvPr/>
        </p:nvSpPr>
        <p:spPr>
          <a:xfrm>
            <a:off x="88650" y="143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600">
                <a:solidFill>
                  <a:srgbClr val="002D45"/>
                </a:solidFill>
                <a:latin typeface="Montserrat"/>
                <a:ea typeface="Montserrat"/>
                <a:cs typeface="Montserrat"/>
                <a:sym typeface="Montserrat"/>
              </a:rPr>
              <a:t>Choropleth Maps​  - Uninsured Adult Breakdown </a:t>
            </a:r>
            <a:endParaRPr sz="1600">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2D45"/>
                </a:solidFill>
                <a:latin typeface="Montserrat"/>
                <a:ea typeface="Montserrat"/>
                <a:cs typeface="Montserrat"/>
                <a:sym typeface="Montserrat"/>
              </a:rPr>
              <a:t>Agenda</a:t>
            </a:r>
            <a:endParaRPr b="0" i="0" sz="2800" u="none" cap="none" strike="noStrike">
              <a:solidFill>
                <a:srgbClr val="002D45"/>
              </a:solidFill>
              <a:latin typeface="Montserrat"/>
              <a:ea typeface="Montserrat"/>
              <a:cs typeface="Montserrat"/>
              <a:sym typeface="Montserrat"/>
            </a:endParaRPr>
          </a:p>
        </p:txBody>
      </p:sp>
      <p:sp>
        <p:nvSpPr>
          <p:cNvPr id="61" name="Google Shape;61;p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Team Introduction</a:t>
            </a:r>
            <a:endParaRPr b="0" i="0" sz="1400" u="none" cap="none" strike="noStrike">
              <a:solidFill>
                <a:schemeClr val="dk2"/>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Break Through Tech Introduction</a:t>
            </a:r>
            <a:endParaRPr>
              <a:solidFill>
                <a:schemeClr val="dk2"/>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Project Introduction</a:t>
            </a:r>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Approach</a:t>
            </a:r>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Data Analysis</a:t>
            </a:r>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Model Results</a:t>
            </a:r>
            <a:endParaRPr/>
          </a:p>
          <a:p>
            <a:pPr indent="-317500" lvl="0" marL="457200" marR="0" rtl="0" algn="l">
              <a:lnSpc>
                <a:spcPct val="115000"/>
              </a:lnSpc>
              <a:spcBef>
                <a:spcPts val="0"/>
              </a:spcBef>
              <a:spcAft>
                <a:spcPts val="0"/>
              </a:spcAft>
              <a:buClr>
                <a:schemeClr val="dk2"/>
              </a:buClr>
              <a:buSzPts val="1400"/>
              <a:buFont typeface="Open Sans Light"/>
              <a:buAutoNum type="arabicPeriod"/>
            </a:pPr>
            <a:r>
              <a:rPr b="0" i="0" lang="en" sz="1400" u="none" cap="none" strike="noStrike">
                <a:solidFill>
                  <a:schemeClr val="dk2"/>
                </a:solidFill>
                <a:latin typeface="Open Sans Light"/>
                <a:ea typeface="Open Sans Light"/>
                <a:cs typeface="Open Sans Light"/>
                <a:sym typeface="Open Sans Light"/>
              </a:rPr>
              <a:t>Reflections</a:t>
            </a:r>
            <a:endParaRPr b="0" i="0" sz="1400" u="none" cap="none" strike="noStrike">
              <a:solidFill>
                <a:schemeClr val="dk2"/>
              </a:solidFill>
              <a:latin typeface="Open Sans Light"/>
              <a:ea typeface="Open Sans Light"/>
              <a:cs typeface="Open Sans Light"/>
              <a:sym typeface="Open Sans Light"/>
            </a:endParaRPr>
          </a:p>
          <a:p>
            <a:pPr indent="0" lvl="0" marL="457200" marR="0" rtl="0" algn="l">
              <a:lnSpc>
                <a:spcPct val="115000"/>
              </a:lnSpc>
              <a:spcBef>
                <a:spcPts val="600"/>
              </a:spcBef>
              <a:spcAft>
                <a:spcPts val="600"/>
              </a:spcAft>
              <a:buClr>
                <a:srgbClr val="000000"/>
              </a:buClr>
              <a:buSzPts val="1400"/>
              <a:buFont typeface="Arial"/>
              <a:buNone/>
            </a:pPr>
            <a:r>
              <a:t/>
            </a:r>
            <a:endParaRPr b="0" i="0" sz="1400" u="none" cap="none" strike="noStrike">
              <a:solidFill>
                <a:schemeClr val="dk2"/>
              </a:solidFill>
              <a:latin typeface="Open Sans Light"/>
              <a:ea typeface="Open Sans Light"/>
              <a:cs typeface="Open Sans Light"/>
              <a:sym typeface="Open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8e5d62b605_1_65"/>
          <p:cNvSpPr txBox="1"/>
          <p:nvPr/>
        </p:nvSpPr>
        <p:spPr>
          <a:xfrm>
            <a:off x="295875" y="980675"/>
            <a:ext cx="3873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002D45"/>
                </a:solidFill>
                <a:latin typeface="Montserrat"/>
                <a:ea typeface="Montserrat"/>
                <a:cs typeface="Montserrat"/>
                <a:sym typeface="Montserrat"/>
              </a:rPr>
              <a:t>Uninsured </a:t>
            </a:r>
            <a:r>
              <a:rPr lang="en" sz="1500">
                <a:solidFill>
                  <a:srgbClr val="002D45"/>
                </a:solidFill>
                <a:latin typeface="Montserrat"/>
                <a:ea typeface="Montserrat"/>
                <a:cs typeface="Montserrat"/>
                <a:sym typeface="Montserrat"/>
              </a:rPr>
              <a:t>Males by Zip Code (%)</a:t>
            </a:r>
            <a:endParaRPr sz="1500">
              <a:solidFill>
                <a:srgbClr val="002D45"/>
              </a:solidFill>
              <a:latin typeface="Montserrat"/>
              <a:ea typeface="Montserrat"/>
              <a:cs typeface="Montserrat"/>
              <a:sym typeface="Montserrat"/>
            </a:endParaRPr>
          </a:p>
        </p:txBody>
      </p:sp>
      <p:sp>
        <p:nvSpPr>
          <p:cNvPr id="226" name="Google Shape;226;g28e5d62b605_1_65"/>
          <p:cNvSpPr txBox="1"/>
          <p:nvPr/>
        </p:nvSpPr>
        <p:spPr>
          <a:xfrm>
            <a:off x="4333500" y="1010150"/>
            <a:ext cx="51453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002D45"/>
                </a:solidFill>
                <a:latin typeface="Montserrat"/>
                <a:ea typeface="Montserrat"/>
                <a:cs typeface="Montserrat"/>
                <a:sym typeface="Montserrat"/>
              </a:rPr>
              <a:t>Uninsured </a:t>
            </a:r>
            <a:r>
              <a:rPr lang="en" sz="1500">
                <a:solidFill>
                  <a:srgbClr val="002D45"/>
                </a:solidFill>
                <a:latin typeface="Montserrat"/>
                <a:ea typeface="Montserrat"/>
                <a:cs typeface="Montserrat"/>
                <a:sym typeface="Montserrat"/>
              </a:rPr>
              <a:t>Females by Zip Code (%)</a:t>
            </a:r>
            <a:endParaRPr sz="1500">
              <a:solidFill>
                <a:srgbClr val="002D45"/>
              </a:solidFill>
              <a:latin typeface="Montserrat"/>
              <a:ea typeface="Montserrat"/>
              <a:cs typeface="Montserrat"/>
              <a:sym typeface="Montserrat"/>
            </a:endParaRPr>
          </a:p>
        </p:txBody>
      </p:sp>
      <p:sp>
        <p:nvSpPr>
          <p:cNvPr id="227" name="Google Shape;227;g28e5d62b605_1_65"/>
          <p:cNvSpPr txBox="1"/>
          <p:nvPr/>
        </p:nvSpPr>
        <p:spPr>
          <a:xfrm>
            <a:off x="9860375" y="80500"/>
            <a:ext cx="1972200" cy="16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11368</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zip code for arrows: 11373 (orange), 11373 (pink? lol), 11354 (yellow), 11355 (light blue)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228" name="Google Shape;228;g28e5d62b605_1_65"/>
          <p:cNvPicPr preferRelativeResize="0"/>
          <p:nvPr/>
        </p:nvPicPr>
        <p:blipFill rotWithShape="1">
          <a:blip r:embed="rId3">
            <a:alphaModFix/>
          </a:blip>
          <a:srcRect b="0" l="47810" r="0" t="0"/>
          <a:stretch/>
        </p:blipFill>
        <p:spPr>
          <a:xfrm>
            <a:off x="5124300" y="1649950"/>
            <a:ext cx="3921674" cy="2639050"/>
          </a:xfrm>
          <a:prstGeom prst="rect">
            <a:avLst/>
          </a:prstGeom>
          <a:noFill/>
          <a:ln>
            <a:noFill/>
          </a:ln>
        </p:spPr>
      </p:pic>
      <p:pic>
        <p:nvPicPr>
          <p:cNvPr id="229" name="Google Shape;229;g28e5d62b605_1_65"/>
          <p:cNvPicPr preferRelativeResize="0"/>
          <p:nvPr/>
        </p:nvPicPr>
        <p:blipFill rotWithShape="1">
          <a:blip r:embed="rId4">
            <a:alphaModFix/>
          </a:blip>
          <a:srcRect b="0" l="44967" r="0" t="0"/>
          <a:stretch/>
        </p:blipFill>
        <p:spPr>
          <a:xfrm>
            <a:off x="295875" y="1593650"/>
            <a:ext cx="4344424" cy="2772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2a338c6f87d_0_119"/>
          <p:cNvPicPr preferRelativeResize="0"/>
          <p:nvPr/>
        </p:nvPicPr>
        <p:blipFill>
          <a:blip r:embed="rId3">
            <a:alphaModFix/>
          </a:blip>
          <a:stretch>
            <a:fillRect/>
          </a:stretch>
        </p:blipFill>
        <p:spPr>
          <a:xfrm>
            <a:off x="115500" y="1564750"/>
            <a:ext cx="8839204" cy="1812727"/>
          </a:xfrm>
          <a:prstGeom prst="rect">
            <a:avLst/>
          </a:prstGeom>
          <a:noFill/>
          <a:ln>
            <a:noFill/>
          </a:ln>
        </p:spPr>
      </p:pic>
      <p:sp>
        <p:nvSpPr>
          <p:cNvPr id="235" name="Google Shape;235;g2a338c6f87d_0_119"/>
          <p:cNvSpPr/>
          <p:nvPr/>
        </p:nvSpPr>
        <p:spPr>
          <a:xfrm>
            <a:off x="5510025" y="2327000"/>
            <a:ext cx="325500" cy="38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g2a338c6f87d_0_119"/>
          <p:cNvSpPr/>
          <p:nvPr/>
        </p:nvSpPr>
        <p:spPr>
          <a:xfrm>
            <a:off x="2592325" y="2628900"/>
            <a:ext cx="325500" cy="38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g2a338c6f87d_0_119"/>
          <p:cNvSpPr txBox="1"/>
          <p:nvPr/>
        </p:nvSpPr>
        <p:spPr>
          <a:xfrm>
            <a:off x="1708425" y="2093975"/>
            <a:ext cx="16632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accent2"/>
                </a:solidFill>
                <a:latin typeface="Times New Roman"/>
                <a:ea typeface="Times New Roman"/>
                <a:cs typeface="Times New Roman"/>
                <a:sym typeface="Times New Roman"/>
              </a:rPr>
              <a:t>10006: Wall </a:t>
            </a:r>
            <a:r>
              <a:rPr lang="en" sz="900">
                <a:solidFill>
                  <a:schemeClr val="accent2"/>
                </a:solidFill>
                <a:latin typeface="Times New Roman"/>
                <a:ea typeface="Times New Roman"/>
                <a:cs typeface="Times New Roman"/>
                <a:sym typeface="Times New Roman"/>
              </a:rPr>
              <a:t>Street</a:t>
            </a:r>
            <a:r>
              <a:rPr lang="en" sz="900">
                <a:solidFill>
                  <a:schemeClr val="accent2"/>
                </a:solidFill>
                <a:latin typeface="Times New Roman"/>
                <a:ea typeface="Times New Roman"/>
                <a:cs typeface="Times New Roman"/>
                <a:sym typeface="Times New Roman"/>
              </a:rPr>
              <a:t> </a:t>
            </a:r>
            <a:endParaRPr sz="900">
              <a:solidFill>
                <a:schemeClr val="dk2"/>
              </a:solidFill>
              <a:latin typeface="Times New Roman"/>
              <a:ea typeface="Times New Roman"/>
              <a:cs typeface="Times New Roman"/>
              <a:sym typeface="Times New Roman"/>
            </a:endParaRPr>
          </a:p>
        </p:txBody>
      </p:sp>
      <p:cxnSp>
        <p:nvCxnSpPr>
          <p:cNvPr id="238" name="Google Shape;238;g2a338c6f87d_0_119"/>
          <p:cNvCxnSpPr>
            <a:endCxn id="236" idx="1"/>
          </p:cNvCxnSpPr>
          <p:nvPr/>
        </p:nvCxnSpPr>
        <p:spPr>
          <a:xfrm>
            <a:off x="2335793" y="2373699"/>
            <a:ext cx="304200" cy="31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2a338c6f87d_0_97"/>
          <p:cNvPicPr preferRelativeResize="0"/>
          <p:nvPr/>
        </p:nvPicPr>
        <p:blipFill>
          <a:blip r:embed="rId3">
            <a:alphaModFix/>
          </a:blip>
          <a:stretch>
            <a:fillRect/>
          </a:stretch>
        </p:blipFill>
        <p:spPr>
          <a:xfrm>
            <a:off x="152400" y="409125"/>
            <a:ext cx="8839204" cy="1812727"/>
          </a:xfrm>
          <a:prstGeom prst="rect">
            <a:avLst/>
          </a:prstGeom>
          <a:noFill/>
          <a:ln>
            <a:noFill/>
          </a:ln>
        </p:spPr>
      </p:pic>
      <p:pic>
        <p:nvPicPr>
          <p:cNvPr id="244" name="Google Shape;244;g2a338c6f87d_0_97"/>
          <p:cNvPicPr preferRelativeResize="0"/>
          <p:nvPr/>
        </p:nvPicPr>
        <p:blipFill>
          <a:blip r:embed="rId4">
            <a:alphaModFix/>
          </a:blip>
          <a:stretch>
            <a:fillRect/>
          </a:stretch>
        </p:blipFill>
        <p:spPr>
          <a:xfrm>
            <a:off x="152400" y="3086675"/>
            <a:ext cx="8839204" cy="1812727"/>
          </a:xfrm>
          <a:prstGeom prst="rect">
            <a:avLst/>
          </a:prstGeom>
          <a:noFill/>
          <a:ln>
            <a:noFill/>
          </a:ln>
        </p:spPr>
      </p:pic>
      <p:cxnSp>
        <p:nvCxnSpPr>
          <p:cNvPr id="245" name="Google Shape;245;g2a338c6f87d_0_97"/>
          <p:cNvCxnSpPr/>
          <p:nvPr/>
        </p:nvCxnSpPr>
        <p:spPr>
          <a:xfrm>
            <a:off x="602850" y="651075"/>
            <a:ext cx="7354800" cy="0"/>
          </a:xfrm>
          <a:prstGeom prst="straightConnector1">
            <a:avLst/>
          </a:prstGeom>
          <a:noFill/>
          <a:ln cap="flat" cmpd="sng" w="9525">
            <a:solidFill>
              <a:srgbClr val="FF0000"/>
            </a:solidFill>
            <a:prstDash val="solid"/>
            <a:round/>
            <a:headEnd len="med" w="med" type="none"/>
            <a:tailEnd len="med" w="med" type="none"/>
          </a:ln>
        </p:spPr>
      </p:cxnSp>
      <p:cxnSp>
        <p:nvCxnSpPr>
          <p:cNvPr id="246" name="Google Shape;246;g2a338c6f87d_0_97"/>
          <p:cNvCxnSpPr/>
          <p:nvPr/>
        </p:nvCxnSpPr>
        <p:spPr>
          <a:xfrm>
            <a:off x="526175" y="3993038"/>
            <a:ext cx="73548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a33d90fe87_0_87"/>
          <p:cNvSpPr txBox="1"/>
          <p:nvPr/>
        </p:nvSpPr>
        <p:spPr>
          <a:xfrm>
            <a:off x="311700" y="205991"/>
            <a:ext cx="8520600" cy="54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400" u="none" cap="none" strike="noStrike">
                <a:solidFill>
                  <a:srgbClr val="002D45"/>
                </a:solidFill>
                <a:latin typeface="Montserrat"/>
                <a:ea typeface="Montserrat"/>
                <a:cs typeface="Montserrat"/>
                <a:sym typeface="Montserrat"/>
              </a:rPr>
              <a:t>Modeling Process</a:t>
            </a:r>
            <a:endParaRPr b="1" i="0" sz="2400" u="none" cap="none" strike="noStrike">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b="0" i="0" sz="2400" u="none" cap="none" strike="noStrike">
              <a:solidFill>
                <a:srgbClr val="002D45"/>
              </a:solidFill>
              <a:latin typeface="Montserrat"/>
              <a:ea typeface="Montserrat"/>
              <a:cs typeface="Montserrat"/>
              <a:sym typeface="Montserrat"/>
            </a:endParaRPr>
          </a:p>
        </p:txBody>
      </p:sp>
      <p:sp>
        <p:nvSpPr>
          <p:cNvPr id="252" name="Google Shape;252;g2a33d90fe87_0_87"/>
          <p:cNvSpPr/>
          <p:nvPr/>
        </p:nvSpPr>
        <p:spPr>
          <a:xfrm>
            <a:off x="255350" y="1729525"/>
            <a:ext cx="2009400" cy="4803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000">
                <a:solidFill>
                  <a:srgbClr val="EEEEEE"/>
                </a:solidFill>
                <a:latin typeface="Montserrat Medium"/>
                <a:ea typeface="Montserrat Medium"/>
                <a:cs typeface="Montserrat Medium"/>
                <a:sym typeface="Montserrat Medium"/>
              </a:rPr>
              <a:t>Develop a Vanilla Model</a:t>
            </a:r>
            <a:endParaRPr i="0" sz="1000" u="none" cap="none" strike="noStrike">
              <a:solidFill>
                <a:srgbClr val="EEEEEE"/>
              </a:solidFill>
              <a:latin typeface="Montserrat Medium"/>
              <a:ea typeface="Montserrat Medium"/>
              <a:cs typeface="Montserrat Medium"/>
              <a:sym typeface="Montserrat Medium"/>
            </a:endParaRPr>
          </a:p>
        </p:txBody>
      </p:sp>
      <p:sp>
        <p:nvSpPr>
          <p:cNvPr id="253" name="Google Shape;253;g2a33d90fe87_0_87"/>
          <p:cNvSpPr txBox="1"/>
          <p:nvPr/>
        </p:nvSpPr>
        <p:spPr>
          <a:xfrm>
            <a:off x="4308600" y="2244900"/>
            <a:ext cx="2453700" cy="18846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Montserrat Medium"/>
              <a:buChar char="●"/>
            </a:pPr>
            <a:r>
              <a:rPr i="0" lang="en" sz="1000" u="none" cap="none" strike="noStrike">
                <a:solidFill>
                  <a:srgbClr val="000000"/>
                </a:solidFill>
                <a:latin typeface="Montserrat Medium"/>
                <a:ea typeface="Montserrat Medium"/>
                <a:cs typeface="Montserrat Medium"/>
                <a:sym typeface="Montserrat Medium"/>
              </a:rPr>
              <a:t>Combined/grouped features</a:t>
            </a:r>
            <a:endParaRPr sz="1000">
              <a:latin typeface="Montserrat Medium"/>
              <a:ea typeface="Montserrat Medium"/>
              <a:cs typeface="Montserrat Medium"/>
              <a:sym typeface="Montserrat Medium"/>
            </a:endParaRPr>
          </a:p>
          <a:p>
            <a:pPr indent="-292100" lvl="0" marL="457200" marR="0" rtl="0" algn="l">
              <a:lnSpc>
                <a:spcPct val="115000"/>
              </a:lnSpc>
              <a:spcBef>
                <a:spcPts val="0"/>
              </a:spcBef>
              <a:spcAft>
                <a:spcPts val="0"/>
              </a:spcAft>
              <a:buClr>
                <a:srgbClr val="000000"/>
              </a:buClr>
              <a:buSzPts val="1000"/>
              <a:buFont typeface="Montserrat Medium"/>
              <a:buChar char="●"/>
            </a:pPr>
            <a:r>
              <a:rPr i="0" lang="en" sz="1000" u="none" cap="none" strike="noStrike">
                <a:solidFill>
                  <a:srgbClr val="000000"/>
                </a:solidFill>
                <a:latin typeface="Montserrat Medium"/>
                <a:ea typeface="Montserrat Medium"/>
                <a:cs typeface="Montserrat Medium"/>
                <a:sym typeface="Montserrat Medium"/>
              </a:rPr>
              <a:t>Removed unnecessary features</a:t>
            </a:r>
            <a:endParaRPr i="0" sz="1000" u="none" cap="none" strike="noStrike">
              <a:solidFill>
                <a:srgbClr val="000000"/>
              </a:solidFill>
              <a:latin typeface="Montserrat Medium"/>
              <a:ea typeface="Montserrat Medium"/>
              <a:cs typeface="Montserrat Medium"/>
              <a:sym typeface="Montserrat Medium"/>
            </a:endParaRPr>
          </a:p>
          <a:p>
            <a:pPr indent="-292100" lvl="1" marL="914400" marR="0" rtl="0" algn="l">
              <a:lnSpc>
                <a:spcPct val="115000"/>
              </a:lnSpc>
              <a:spcBef>
                <a:spcPts val="0"/>
              </a:spcBef>
              <a:spcAft>
                <a:spcPts val="0"/>
              </a:spcAft>
              <a:buSzPts val="1000"/>
              <a:buFont typeface="Montserrat Medium"/>
              <a:buChar char="○"/>
            </a:pPr>
            <a:r>
              <a:rPr lang="en" sz="1000">
                <a:solidFill>
                  <a:schemeClr val="dk1"/>
                </a:solidFill>
                <a:latin typeface="Montserrat Medium"/>
                <a:ea typeface="Montserrat Medium"/>
                <a:cs typeface="Montserrat Medium"/>
                <a:sym typeface="Montserrat Medium"/>
              </a:rPr>
              <a:t>Percentage of males/females </a:t>
            </a:r>
            <a:r>
              <a:rPr lang="en" sz="1000">
                <a:latin typeface="Montserrat Medium"/>
                <a:ea typeface="Montserrat Medium"/>
                <a:cs typeface="Montserrat Medium"/>
                <a:sym typeface="Montserrat Medium"/>
              </a:rPr>
              <a:t>without health insurance</a:t>
            </a:r>
            <a:endParaRPr sz="1000">
              <a:latin typeface="Montserrat Medium"/>
              <a:ea typeface="Montserrat Medium"/>
              <a:cs typeface="Montserrat Medium"/>
              <a:sym typeface="Montserrat Medium"/>
            </a:endParaRPr>
          </a:p>
          <a:p>
            <a:pPr indent="-292100" lvl="1" marL="914400" marR="0" rtl="0" algn="l">
              <a:lnSpc>
                <a:spcPct val="115000"/>
              </a:lnSpc>
              <a:spcBef>
                <a:spcPts val="0"/>
              </a:spcBef>
              <a:spcAft>
                <a:spcPts val="0"/>
              </a:spcAft>
              <a:buSzPts val="1000"/>
              <a:buFont typeface="Montserrat Medium"/>
              <a:buChar char="○"/>
            </a:pPr>
            <a:r>
              <a:rPr lang="en" sz="1000">
                <a:solidFill>
                  <a:schemeClr val="dk1"/>
                </a:solidFill>
                <a:latin typeface="Montserrat Medium"/>
                <a:ea typeface="Montserrat Medium"/>
                <a:cs typeface="Montserrat Medium"/>
                <a:sym typeface="Montserrat Medium"/>
              </a:rPr>
              <a:t>Percentage of males/females</a:t>
            </a:r>
            <a:r>
              <a:rPr lang="en" sz="1000">
                <a:latin typeface="Montserrat Medium"/>
                <a:ea typeface="Montserrat Medium"/>
                <a:cs typeface="Montserrat Medium"/>
                <a:sym typeface="Montserrat Medium"/>
              </a:rPr>
              <a:t> of a certain age </a:t>
            </a:r>
            <a:endParaRPr sz="1000">
              <a:latin typeface="Montserrat Medium"/>
              <a:ea typeface="Montserrat Medium"/>
              <a:cs typeface="Montserrat Medium"/>
              <a:sym typeface="Montserrat Medium"/>
            </a:endParaRPr>
          </a:p>
          <a:p>
            <a:pPr indent="0" lvl="0" marL="0" marR="0" rtl="0" algn="l">
              <a:lnSpc>
                <a:spcPct val="115000"/>
              </a:lnSpc>
              <a:spcBef>
                <a:spcPts val="0"/>
              </a:spcBef>
              <a:spcAft>
                <a:spcPts val="0"/>
              </a:spcAft>
              <a:buNone/>
            </a:pPr>
            <a:r>
              <a:t/>
            </a:r>
            <a:endParaRPr sz="1000">
              <a:latin typeface="Montserrat Medium"/>
              <a:ea typeface="Montserrat Medium"/>
              <a:cs typeface="Montserrat Medium"/>
              <a:sym typeface="Montserrat Medium"/>
            </a:endParaRPr>
          </a:p>
        </p:txBody>
      </p:sp>
      <p:sp>
        <p:nvSpPr>
          <p:cNvPr id="254" name="Google Shape;254;g2a33d90fe87_0_87"/>
          <p:cNvSpPr txBox="1"/>
          <p:nvPr/>
        </p:nvSpPr>
        <p:spPr>
          <a:xfrm>
            <a:off x="6370950" y="2277000"/>
            <a:ext cx="2753100" cy="18204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Montserrat Medium"/>
              <a:buChar char="●"/>
            </a:pPr>
            <a:r>
              <a:rPr b="1" lang="en" sz="1000">
                <a:highlight>
                  <a:schemeClr val="lt1"/>
                </a:highlight>
                <a:latin typeface="Montserrat"/>
                <a:ea typeface="Montserrat"/>
                <a:cs typeface="Montserrat"/>
                <a:sym typeface="Montserrat"/>
              </a:rPr>
              <a:t>Education levels</a:t>
            </a:r>
            <a:r>
              <a:rPr lang="en" sz="1000">
                <a:highlight>
                  <a:schemeClr val="lt1"/>
                </a:highlight>
                <a:latin typeface="Montserrat Medium"/>
                <a:ea typeface="Montserrat Medium"/>
                <a:cs typeface="Montserrat Medium"/>
                <a:sym typeface="Montserrat Medium"/>
              </a:rPr>
              <a:t> were the most significant features that impact </a:t>
            </a:r>
            <a:r>
              <a:rPr lang="en" sz="1000">
                <a:highlight>
                  <a:schemeClr val="lt1"/>
                </a:highlight>
                <a:latin typeface="Montserrat Medium"/>
                <a:ea typeface="Montserrat Medium"/>
                <a:cs typeface="Montserrat Medium"/>
                <a:sym typeface="Montserrat Medium"/>
              </a:rPr>
              <a:t>unemployment</a:t>
            </a:r>
            <a:r>
              <a:rPr lang="en" sz="1000">
                <a:highlight>
                  <a:schemeClr val="lt1"/>
                </a:highlight>
                <a:latin typeface="Montserrat Medium"/>
                <a:ea typeface="Montserrat Medium"/>
                <a:cs typeface="Montserrat Medium"/>
                <a:sym typeface="Montserrat Medium"/>
              </a:rPr>
              <a:t> rate for both sexes </a:t>
            </a:r>
            <a:endParaRPr sz="1000">
              <a:highlight>
                <a:schemeClr val="lt1"/>
              </a:highlight>
              <a:latin typeface="Montserrat Medium"/>
              <a:ea typeface="Montserrat Medium"/>
              <a:cs typeface="Montserrat Medium"/>
              <a:sym typeface="Montserrat Medium"/>
            </a:endParaRPr>
          </a:p>
          <a:p>
            <a:pPr indent="-292100" lvl="0" marL="457200" marR="0" rtl="0" algn="l">
              <a:lnSpc>
                <a:spcPct val="115000"/>
              </a:lnSpc>
              <a:spcBef>
                <a:spcPts val="0"/>
              </a:spcBef>
              <a:spcAft>
                <a:spcPts val="0"/>
              </a:spcAft>
              <a:buSzPts val="1000"/>
              <a:buFont typeface="Montserrat Medium"/>
              <a:buChar char="●"/>
            </a:pPr>
            <a:r>
              <a:rPr lang="en" sz="1000">
                <a:highlight>
                  <a:schemeClr val="lt1"/>
                </a:highlight>
                <a:latin typeface="Montserrat Medium"/>
                <a:ea typeface="Montserrat Medium"/>
                <a:cs typeface="Montserrat Medium"/>
                <a:sym typeface="Montserrat Medium"/>
              </a:rPr>
              <a:t>Strongest feature for both males &amp; females: </a:t>
            </a:r>
            <a:r>
              <a:rPr b="1" lang="en" sz="1000">
                <a:highlight>
                  <a:schemeClr val="lt1"/>
                </a:highlight>
                <a:latin typeface="Montserrat"/>
                <a:ea typeface="Montserrat"/>
                <a:cs typeface="Montserrat"/>
                <a:sym typeface="Montserrat"/>
              </a:rPr>
              <a:t>below high school education</a:t>
            </a:r>
            <a:endParaRPr b="1" sz="1000">
              <a:highlight>
                <a:schemeClr val="lt1"/>
              </a:highlight>
              <a:latin typeface="Montserrat"/>
              <a:ea typeface="Montserrat"/>
              <a:cs typeface="Montserrat"/>
              <a:sym typeface="Montserrat"/>
            </a:endParaRPr>
          </a:p>
          <a:p>
            <a:pPr indent="-292100" lvl="0" marL="457200" marR="0" rtl="0" algn="l">
              <a:lnSpc>
                <a:spcPct val="115000"/>
              </a:lnSpc>
              <a:spcBef>
                <a:spcPts val="0"/>
              </a:spcBef>
              <a:spcAft>
                <a:spcPts val="0"/>
              </a:spcAft>
              <a:buSzPts val="1000"/>
              <a:buFont typeface="Montserrat Medium"/>
              <a:buChar char="●"/>
            </a:pPr>
            <a:r>
              <a:rPr lang="en" sz="1000">
                <a:highlight>
                  <a:schemeClr val="lt1"/>
                </a:highlight>
                <a:latin typeface="Montserrat Medium"/>
                <a:ea typeface="Montserrat Medium"/>
                <a:cs typeface="Montserrat Medium"/>
                <a:sym typeface="Montserrat Medium"/>
              </a:rPr>
              <a:t>Runner up for both males &amp; females: </a:t>
            </a:r>
            <a:r>
              <a:rPr b="1" lang="en" sz="1000">
                <a:highlight>
                  <a:schemeClr val="lt1"/>
                </a:highlight>
                <a:latin typeface="Montserrat"/>
                <a:ea typeface="Montserrat"/>
                <a:cs typeface="Montserrat"/>
                <a:sym typeface="Montserrat"/>
              </a:rPr>
              <a:t>some </a:t>
            </a:r>
            <a:r>
              <a:rPr b="1" lang="en" sz="1000">
                <a:highlight>
                  <a:schemeClr val="lt1"/>
                </a:highlight>
                <a:latin typeface="Montserrat"/>
                <a:ea typeface="Montserrat"/>
                <a:cs typeface="Montserrat"/>
                <a:sym typeface="Montserrat"/>
              </a:rPr>
              <a:t>college/associate</a:t>
            </a:r>
            <a:r>
              <a:rPr b="1" lang="en" sz="1000">
                <a:highlight>
                  <a:schemeClr val="lt1"/>
                </a:highlight>
                <a:latin typeface="Montserrat"/>
                <a:ea typeface="Montserrat"/>
                <a:cs typeface="Montserrat"/>
                <a:sym typeface="Montserrat"/>
              </a:rPr>
              <a:t> education </a:t>
            </a:r>
            <a:endParaRPr b="1" sz="1000">
              <a:highlight>
                <a:schemeClr val="lt1"/>
              </a:highlight>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000">
              <a:highlight>
                <a:schemeClr val="lt1"/>
              </a:highlight>
              <a:latin typeface="Montserrat Medium"/>
              <a:ea typeface="Montserrat Medium"/>
              <a:cs typeface="Montserrat Medium"/>
              <a:sym typeface="Montserrat Medium"/>
            </a:endParaRPr>
          </a:p>
        </p:txBody>
      </p:sp>
      <p:sp>
        <p:nvSpPr>
          <p:cNvPr id="255" name="Google Shape;255;g2a33d90fe87_0_87"/>
          <p:cNvSpPr txBox="1"/>
          <p:nvPr/>
        </p:nvSpPr>
        <p:spPr>
          <a:xfrm>
            <a:off x="2215700" y="2283550"/>
            <a:ext cx="2191800" cy="1918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Montserrat Medium"/>
              <a:buChar char="●"/>
            </a:pPr>
            <a:r>
              <a:rPr i="0" lang="en" sz="1000" u="none" cap="none" strike="noStrike">
                <a:solidFill>
                  <a:srgbClr val="000000"/>
                </a:solidFill>
                <a:latin typeface="Montserrat Medium"/>
                <a:ea typeface="Montserrat Medium"/>
                <a:cs typeface="Montserrat Medium"/>
                <a:sym typeface="Montserrat Medium"/>
              </a:rPr>
              <a:t>Check each </a:t>
            </a:r>
            <a:r>
              <a:rPr lang="en" sz="1000">
                <a:latin typeface="Montserrat Medium"/>
                <a:ea typeface="Montserrat Medium"/>
                <a:cs typeface="Montserrat Medium"/>
                <a:sym typeface="Montserrat Medium"/>
              </a:rPr>
              <a:t>feature</a:t>
            </a:r>
            <a:r>
              <a:rPr i="0" lang="en" sz="1000" u="none" cap="none" strike="noStrike">
                <a:solidFill>
                  <a:srgbClr val="000000"/>
                </a:solidFill>
                <a:latin typeface="Montserrat Medium"/>
                <a:ea typeface="Montserrat Medium"/>
                <a:cs typeface="Montserrat Medium"/>
                <a:sym typeface="Montserrat Medium"/>
              </a:rPr>
              <a:t> statistical significance </a:t>
            </a:r>
            <a:endParaRPr i="0" sz="1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15000"/>
              </a:lnSpc>
              <a:spcBef>
                <a:spcPts val="0"/>
              </a:spcBef>
              <a:spcAft>
                <a:spcPts val="0"/>
              </a:spcAft>
              <a:buNone/>
            </a:pPr>
            <a:r>
              <a:rPr i="0" lang="en" sz="1000" u="none" cap="none" strike="noStrike">
                <a:solidFill>
                  <a:srgbClr val="000000"/>
                </a:solidFill>
                <a:latin typeface="Montserrat Medium"/>
                <a:ea typeface="Montserrat Medium"/>
                <a:cs typeface="Montserrat Medium"/>
                <a:sym typeface="Montserrat Medium"/>
              </a:rPr>
              <a:t>( P-value)</a:t>
            </a:r>
            <a:endParaRPr sz="1000">
              <a:latin typeface="Montserrat Medium"/>
              <a:ea typeface="Montserrat Medium"/>
              <a:cs typeface="Montserrat Medium"/>
              <a:sym typeface="Montserrat Medium"/>
            </a:endParaRPr>
          </a:p>
          <a:p>
            <a:pPr indent="-292100" lvl="0" marL="457200" marR="0" rtl="0" algn="l">
              <a:lnSpc>
                <a:spcPct val="115000"/>
              </a:lnSpc>
              <a:spcBef>
                <a:spcPts val="0"/>
              </a:spcBef>
              <a:spcAft>
                <a:spcPts val="0"/>
              </a:spcAft>
              <a:buClr>
                <a:srgbClr val="000000"/>
              </a:buClr>
              <a:buSzPts val="1000"/>
              <a:buFont typeface="Montserrat Medium"/>
              <a:buChar char="●"/>
            </a:pPr>
            <a:r>
              <a:rPr i="0" lang="en" sz="1000" u="none" cap="none" strike="noStrike">
                <a:solidFill>
                  <a:srgbClr val="000000"/>
                </a:solidFill>
                <a:latin typeface="Montserrat Medium"/>
                <a:ea typeface="Montserrat Medium"/>
                <a:cs typeface="Montserrat Medium"/>
                <a:sym typeface="Montserrat Medium"/>
              </a:rPr>
              <a:t>Explored correlation between features to see if there is a high chance of collinearity</a:t>
            </a:r>
            <a:endParaRPr sz="1000">
              <a:latin typeface="Montserrat Medium"/>
              <a:ea typeface="Montserrat Medium"/>
              <a:cs typeface="Montserrat Medium"/>
              <a:sym typeface="Montserrat Medium"/>
            </a:endParaRPr>
          </a:p>
        </p:txBody>
      </p:sp>
      <p:sp>
        <p:nvSpPr>
          <p:cNvPr id="256" name="Google Shape;256;g2a33d90fe87_0_87"/>
          <p:cNvSpPr txBox="1"/>
          <p:nvPr/>
        </p:nvSpPr>
        <p:spPr>
          <a:xfrm>
            <a:off x="0" y="2244900"/>
            <a:ext cx="2639100" cy="18846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SzPts val="1000"/>
              <a:buFont typeface="Montserrat"/>
              <a:buChar char="●"/>
            </a:pPr>
            <a:r>
              <a:rPr b="1" lang="en" sz="1000">
                <a:latin typeface="Montserrat"/>
                <a:ea typeface="Montserrat"/>
                <a:cs typeface="Montserrat"/>
                <a:sym typeface="Montserrat"/>
              </a:rPr>
              <a:t>Features for both sexes:  </a:t>
            </a:r>
            <a:endParaRPr b="1" sz="1000">
              <a:latin typeface="Montserrat"/>
              <a:ea typeface="Montserrat"/>
              <a:cs typeface="Montserrat"/>
              <a:sym typeface="Montserrat"/>
            </a:endParaRPr>
          </a:p>
          <a:p>
            <a:pPr indent="-292100" lvl="1" marL="914400" marR="0" rtl="0" algn="l">
              <a:lnSpc>
                <a:spcPct val="115000"/>
              </a:lnSpc>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Percentage of males/females without health insurance</a:t>
            </a:r>
            <a:endParaRPr sz="1000">
              <a:latin typeface="Montserrat Medium"/>
              <a:ea typeface="Montserrat Medium"/>
              <a:cs typeface="Montserrat Medium"/>
              <a:sym typeface="Montserrat Medium"/>
            </a:endParaRPr>
          </a:p>
          <a:p>
            <a:pPr indent="-292100" lvl="1" marL="914400" marR="0" rtl="0" algn="l">
              <a:lnSpc>
                <a:spcPct val="115000"/>
              </a:lnSpc>
              <a:spcBef>
                <a:spcPts val="0"/>
              </a:spcBef>
              <a:spcAft>
                <a:spcPts val="0"/>
              </a:spcAft>
              <a:buSzPts val="1000"/>
              <a:buFont typeface="Montserrat Medium"/>
              <a:buChar char="○"/>
            </a:pPr>
            <a:r>
              <a:rPr lang="en" sz="1000">
                <a:latin typeface="Montserrat Medium"/>
                <a:ea typeface="Montserrat Medium"/>
                <a:cs typeface="Montserrat Medium"/>
                <a:sym typeface="Montserrat Medium"/>
              </a:rPr>
              <a:t>Percentage of </a:t>
            </a:r>
            <a:r>
              <a:rPr lang="en" sz="1000">
                <a:solidFill>
                  <a:schemeClr val="dk1"/>
                </a:solidFill>
                <a:latin typeface="Montserrat Medium"/>
                <a:ea typeface="Montserrat Medium"/>
                <a:cs typeface="Montserrat Medium"/>
                <a:sym typeface="Montserrat Medium"/>
              </a:rPr>
              <a:t>males/females </a:t>
            </a:r>
            <a:r>
              <a:rPr lang="en" sz="1000">
                <a:latin typeface="Montserrat Medium"/>
                <a:ea typeface="Montserrat Medium"/>
                <a:cs typeface="Montserrat Medium"/>
                <a:sym typeface="Montserrat Medium"/>
              </a:rPr>
              <a:t>with a certain education level (i.e. </a:t>
            </a:r>
            <a:r>
              <a:rPr lang="en" sz="1000">
                <a:latin typeface="Montserrat Medium"/>
                <a:ea typeface="Montserrat Medium"/>
                <a:cs typeface="Montserrat Medium"/>
                <a:sym typeface="Montserrat Medium"/>
              </a:rPr>
              <a:t>high school</a:t>
            </a:r>
            <a:r>
              <a:rPr lang="en" sz="1000">
                <a:latin typeface="Montserrat Medium"/>
                <a:ea typeface="Montserrat Medium"/>
                <a:cs typeface="Montserrat Medium"/>
                <a:sym typeface="Montserrat Medium"/>
              </a:rPr>
              <a:t>)</a:t>
            </a:r>
            <a:endParaRPr sz="1000">
              <a:latin typeface="Montserrat Medium"/>
              <a:ea typeface="Montserrat Medium"/>
              <a:cs typeface="Montserrat Medium"/>
              <a:sym typeface="Montserrat Medium"/>
            </a:endParaRPr>
          </a:p>
          <a:p>
            <a:pPr indent="-292100" lvl="1" marL="914400" marR="0" rtl="0" algn="l">
              <a:lnSpc>
                <a:spcPct val="115000"/>
              </a:lnSpc>
              <a:spcBef>
                <a:spcPts val="0"/>
              </a:spcBef>
              <a:spcAft>
                <a:spcPts val="0"/>
              </a:spcAft>
              <a:buSzPts val="1000"/>
              <a:buFont typeface="Montserrat Medium"/>
              <a:buChar char="○"/>
            </a:pPr>
            <a:r>
              <a:rPr lang="en" sz="1000">
                <a:solidFill>
                  <a:schemeClr val="dk1"/>
                </a:solidFill>
                <a:latin typeface="Montserrat Medium"/>
                <a:ea typeface="Montserrat Medium"/>
                <a:cs typeface="Montserrat Medium"/>
                <a:sym typeface="Montserrat Medium"/>
              </a:rPr>
              <a:t>Percentage of male / female </a:t>
            </a:r>
            <a:r>
              <a:rPr lang="en" sz="1000">
                <a:latin typeface="Montserrat Medium"/>
                <a:ea typeface="Montserrat Medium"/>
                <a:cs typeface="Montserrat Medium"/>
                <a:sym typeface="Montserrat Medium"/>
              </a:rPr>
              <a:t>of a certain age (i.e. 18 -19 yrs)</a:t>
            </a:r>
            <a:endParaRPr sz="1000">
              <a:latin typeface="Montserrat Medium"/>
              <a:ea typeface="Montserrat Medium"/>
              <a:cs typeface="Montserrat Medium"/>
              <a:sym typeface="Montserrat Medium"/>
            </a:endParaRPr>
          </a:p>
          <a:p>
            <a:pPr indent="-292100" lvl="0" marL="457200" marR="0" rtl="0" algn="l">
              <a:lnSpc>
                <a:spcPct val="115000"/>
              </a:lnSpc>
              <a:spcBef>
                <a:spcPts val="0"/>
              </a:spcBef>
              <a:spcAft>
                <a:spcPts val="0"/>
              </a:spcAft>
              <a:buSzPts val="1000"/>
              <a:buFont typeface="Montserrat"/>
              <a:buChar char="●"/>
            </a:pPr>
            <a:r>
              <a:rPr b="1" lang="en" sz="1000">
                <a:latin typeface="Montserrat"/>
                <a:ea typeface="Montserrat"/>
                <a:cs typeface="Montserrat"/>
                <a:sym typeface="Montserrat"/>
              </a:rPr>
              <a:t>Dependent variable</a:t>
            </a:r>
            <a:endParaRPr b="1" sz="1000">
              <a:latin typeface="Montserrat"/>
              <a:ea typeface="Montserrat"/>
              <a:cs typeface="Montserrat"/>
              <a:sym typeface="Montserrat"/>
            </a:endParaRPr>
          </a:p>
          <a:p>
            <a:pPr indent="-292100" lvl="1" marL="914400" marR="0" rtl="0" algn="l">
              <a:lnSpc>
                <a:spcPct val="115000"/>
              </a:lnSpc>
              <a:spcBef>
                <a:spcPts val="0"/>
              </a:spcBef>
              <a:spcAft>
                <a:spcPts val="0"/>
              </a:spcAft>
              <a:buSzPts val="1000"/>
              <a:buFont typeface="Montserrat Medium"/>
              <a:buChar char="○"/>
            </a:pPr>
            <a:r>
              <a:rPr lang="en" sz="1000">
                <a:solidFill>
                  <a:schemeClr val="dk1"/>
                </a:solidFill>
                <a:latin typeface="Montserrat Medium"/>
                <a:ea typeface="Montserrat Medium"/>
                <a:cs typeface="Montserrat Medium"/>
                <a:sym typeface="Montserrat Medium"/>
              </a:rPr>
              <a:t>M</a:t>
            </a:r>
            <a:r>
              <a:rPr lang="en" sz="1000">
                <a:solidFill>
                  <a:schemeClr val="dk1"/>
                </a:solidFill>
                <a:latin typeface="Montserrat Medium"/>
                <a:ea typeface="Montserrat Medium"/>
                <a:cs typeface="Montserrat Medium"/>
                <a:sym typeface="Montserrat Medium"/>
              </a:rPr>
              <a:t>ales/females </a:t>
            </a:r>
            <a:r>
              <a:rPr lang="en" sz="1000">
                <a:latin typeface="Montserrat Medium"/>
                <a:ea typeface="Montserrat Medium"/>
                <a:cs typeface="Montserrat Medium"/>
                <a:sym typeface="Montserrat Medium"/>
              </a:rPr>
              <a:t>unemployment rate</a:t>
            </a:r>
            <a:endParaRPr sz="1000">
              <a:latin typeface="Montserrat Medium"/>
              <a:ea typeface="Montserrat Medium"/>
              <a:cs typeface="Montserrat Medium"/>
              <a:sym typeface="Montserrat Medium"/>
            </a:endParaRPr>
          </a:p>
          <a:p>
            <a:pPr indent="-228600" lvl="0" marL="457200" marR="0" rtl="0" algn="l">
              <a:lnSpc>
                <a:spcPct val="100000"/>
              </a:lnSpc>
              <a:spcBef>
                <a:spcPts val="0"/>
              </a:spcBef>
              <a:spcAft>
                <a:spcPts val="0"/>
              </a:spcAft>
              <a:buClr>
                <a:srgbClr val="000000"/>
              </a:buClr>
              <a:buSzPts val="1400"/>
              <a:buFont typeface="Arial"/>
              <a:buNone/>
            </a:pPr>
            <a:r>
              <a:t/>
            </a:r>
            <a:endParaRPr i="0" sz="800" u="none" cap="none" strike="noStrike">
              <a:solidFill>
                <a:srgbClr val="000000"/>
              </a:solidFill>
              <a:latin typeface="Montserrat Medium"/>
              <a:ea typeface="Montserrat Medium"/>
              <a:cs typeface="Montserrat Medium"/>
              <a:sym typeface="Montserrat Medium"/>
            </a:endParaRPr>
          </a:p>
        </p:txBody>
      </p:sp>
      <p:sp>
        <p:nvSpPr>
          <p:cNvPr id="257" name="Google Shape;257;g2a33d90fe87_0_87"/>
          <p:cNvSpPr txBox="1"/>
          <p:nvPr/>
        </p:nvSpPr>
        <p:spPr>
          <a:xfrm>
            <a:off x="175900" y="747800"/>
            <a:ext cx="7992900" cy="743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Montserrat"/>
              <a:buChar char="●"/>
            </a:pPr>
            <a:r>
              <a:rPr b="1" i="0" lang="en" sz="1200" u="none" cap="none" strike="noStrike">
                <a:solidFill>
                  <a:srgbClr val="000000"/>
                </a:solidFill>
                <a:latin typeface="Montserrat"/>
                <a:ea typeface="Montserrat"/>
                <a:cs typeface="Montserrat"/>
                <a:sym typeface="Montserrat"/>
              </a:rPr>
              <a:t>Model Choice: Multiple Linear Regression Model</a:t>
            </a:r>
            <a:endParaRPr b="1" i="0" sz="1200" u="none" cap="none" strike="noStrike">
              <a:solidFill>
                <a:srgbClr val="000000"/>
              </a:solidFill>
              <a:latin typeface="Montserrat"/>
              <a:ea typeface="Montserrat"/>
              <a:cs typeface="Montserrat"/>
              <a:sym typeface="Montserrat"/>
            </a:endParaRPr>
          </a:p>
          <a:p>
            <a:pPr indent="-304800" lvl="1" marL="914400" marR="0" rtl="0" algn="l">
              <a:lnSpc>
                <a:spcPct val="100000"/>
              </a:lnSpc>
              <a:spcBef>
                <a:spcPts val="0"/>
              </a:spcBef>
              <a:spcAft>
                <a:spcPts val="0"/>
              </a:spcAft>
              <a:buClr>
                <a:srgbClr val="000000"/>
              </a:buClr>
              <a:buSzPts val="1200"/>
              <a:buFont typeface="Montserrat"/>
              <a:buChar char="○"/>
            </a:pPr>
            <a:r>
              <a:rPr lang="en" sz="1200">
                <a:latin typeface="Montserrat"/>
                <a:ea typeface="Montserrat"/>
                <a:cs typeface="Montserrat"/>
                <a:sym typeface="Montserrat"/>
              </a:rPr>
              <a:t>I</a:t>
            </a:r>
            <a:r>
              <a:rPr i="0" lang="en" sz="1200" u="none" cap="none" strike="noStrike">
                <a:solidFill>
                  <a:srgbClr val="000000"/>
                </a:solidFill>
                <a:latin typeface="Montserrat"/>
                <a:ea typeface="Montserrat"/>
                <a:cs typeface="Montserrat"/>
                <a:sym typeface="Montserrat"/>
              </a:rPr>
              <a:t>teratively developed regression models, for male and female sexes, to see if the f</a:t>
            </a:r>
            <a:r>
              <a:rPr lang="en" sz="1200">
                <a:latin typeface="Montserrat"/>
                <a:ea typeface="Montserrat"/>
                <a:cs typeface="Montserrat"/>
                <a:sym typeface="Montserrat"/>
              </a:rPr>
              <a:t>eatures </a:t>
            </a:r>
            <a:r>
              <a:rPr i="0" lang="en" sz="1200" u="none" cap="none" strike="noStrike">
                <a:solidFill>
                  <a:srgbClr val="000000"/>
                </a:solidFill>
                <a:latin typeface="Montserrat"/>
                <a:ea typeface="Montserrat"/>
                <a:cs typeface="Montserrat"/>
                <a:sym typeface="Montserrat"/>
              </a:rPr>
              <a:t>have varying degrees of influence in each sex</a:t>
            </a:r>
            <a:r>
              <a:rPr lang="en" sz="1200">
                <a:latin typeface="Montserrat"/>
                <a:ea typeface="Montserrat"/>
                <a:cs typeface="Montserrat"/>
                <a:sym typeface="Montserrat"/>
              </a:rPr>
              <a:t>’s unemployment rate</a:t>
            </a:r>
            <a:endParaRPr b="0" i="0" sz="1200" u="none" cap="none" strike="noStrike">
              <a:solidFill>
                <a:srgbClr val="595959"/>
              </a:solidFill>
              <a:latin typeface="Montserrat"/>
              <a:ea typeface="Montserrat"/>
              <a:cs typeface="Montserrat"/>
              <a:sym typeface="Montserrat"/>
            </a:endParaRPr>
          </a:p>
        </p:txBody>
      </p:sp>
      <p:sp>
        <p:nvSpPr>
          <p:cNvPr id="258" name="Google Shape;258;g2a33d90fe87_0_87"/>
          <p:cNvSpPr/>
          <p:nvPr/>
        </p:nvSpPr>
        <p:spPr>
          <a:xfrm>
            <a:off x="4615113" y="1715262"/>
            <a:ext cx="1899600" cy="4803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rgbClr val="EEEEEE"/>
                </a:solidFill>
                <a:latin typeface="Montserrat Medium"/>
                <a:ea typeface="Montserrat Medium"/>
                <a:cs typeface="Montserrat Medium"/>
                <a:sym typeface="Montserrat Medium"/>
              </a:rPr>
              <a:t>Improved </a:t>
            </a:r>
            <a:r>
              <a:rPr lang="en" sz="1000">
                <a:solidFill>
                  <a:srgbClr val="EEEEEE"/>
                </a:solidFill>
                <a:latin typeface="Montserrat Medium"/>
                <a:ea typeface="Montserrat Medium"/>
                <a:cs typeface="Montserrat Medium"/>
                <a:sym typeface="Montserrat Medium"/>
              </a:rPr>
              <a:t>F</a:t>
            </a:r>
            <a:r>
              <a:rPr i="0" lang="en" sz="1000" u="none" cap="none" strike="noStrike">
                <a:solidFill>
                  <a:srgbClr val="EEEEEE"/>
                </a:solidFill>
                <a:latin typeface="Montserrat Medium"/>
                <a:ea typeface="Montserrat Medium"/>
                <a:cs typeface="Montserrat Medium"/>
                <a:sym typeface="Montserrat Medium"/>
              </a:rPr>
              <a:t>eatures</a:t>
            </a:r>
            <a:endParaRPr i="0" sz="1000" u="none" cap="none" strike="noStrike">
              <a:solidFill>
                <a:srgbClr val="EEEEEE"/>
              </a:solidFill>
              <a:latin typeface="Montserrat Medium"/>
              <a:ea typeface="Montserrat Medium"/>
              <a:cs typeface="Montserrat Medium"/>
              <a:sym typeface="Montserrat Medium"/>
            </a:endParaRPr>
          </a:p>
        </p:txBody>
      </p:sp>
      <p:sp>
        <p:nvSpPr>
          <p:cNvPr id="259" name="Google Shape;259;g2a33d90fe87_0_87"/>
          <p:cNvSpPr/>
          <p:nvPr/>
        </p:nvSpPr>
        <p:spPr>
          <a:xfrm>
            <a:off x="2467957" y="1729536"/>
            <a:ext cx="1899600" cy="4803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000" u="none" cap="none" strike="noStrike">
                <a:solidFill>
                  <a:srgbClr val="EEEEEE"/>
                </a:solidFill>
                <a:latin typeface="Montserrat Medium"/>
                <a:ea typeface="Montserrat Medium"/>
                <a:cs typeface="Montserrat Medium"/>
                <a:sym typeface="Montserrat Medium"/>
              </a:rPr>
              <a:t>Analyzed </a:t>
            </a:r>
            <a:r>
              <a:rPr lang="en" sz="1000">
                <a:solidFill>
                  <a:srgbClr val="EEEEEE"/>
                </a:solidFill>
                <a:latin typeface="Montserrat Medium"/>
                <a:ea typeface="Montserrat Medium"/>
                <a:cs typeface="Montserrat Medium"/>
                <a:sym typeface="Montserrat Medium"/>
              </a:rPr>
              <a:t>R</a:t>
            </a:r>
            <a:r>
              <a:rPr i="0" lang="en" sz="1000" u="none" cap="none" strike="noStrike">
                <a:solidFill>
                  <a:srgbClr val="EEEEEE"/>
                </a:solidFill>
                <a:latin typeface="Montserrat Medium"/>
                <a:ea typeface="Montserrat Medium"/>
                <a:cs typeface="Montserrat Medium"/>
                <a:sym typeface="Montserrat Medium"/>
              </a:rPr>
              <a:t>esults</a:t>
            </a:r>
            <a:endParaRPr i="0" sz="1000" u="none" cap="none" strike="noStrike">
              <a:solidFill>
                <a:srgbClr val="EEEEEE"/>
              </a:solidFill>
              <a:latin typeface="Montserrat Medium"/>
              <a:ea typeface="Montserrat Medium"/>
              <a:cs typeface="Montserrat Medium"/>
              <a:sym typeface="Montserrat Medium"/>
            </a:endParaRPr>
          </a:p>
        </p:txBody>
      </p:sp>
      <p:sp>
        <p:nvSpPr>
          <p:cNvPr id="260" name="Google Shape;260;g2a33d90fe87_0_87"/>
          <p:cNvSpPr/>
          <p:nvPr/>
        </p:nvSpPr>
        <p:spPr>
          <a:xfrm>
            <a:off x="6762301" y="1715263"/>
            <a:ext cx="2009400" cy="4803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000">
                <a:solidFill>
                  <a:srgbClr val="EEEEEE"/>
                </a:solidFill>
                <a:latin typeface="Montserrat Medium"/>
                <a:ea typeface="Montserrat Medium"/>
                <a:cs typeface="Montserrat Medium"/>
                <a:sym typeface="Montserrat Medium"/>
              </a:rPr>
              <a:t>Key </a:t>
            </a:r>
            <a:r>
              <a:rPr i="0" lang="en" sz="1000" u="none" cap="none" strike="noStrike">
                <a:solidFill>
                  <a:srgbClr val="EEEEEE"/>
                </a:solidFill>
                <a:latin typeface="Montserrat Medium"/>
                <a:ea typeface="Montserrat Medium"/>
                <a:cs typeface="Montserrat Medium"/>
                <a:sym typeface="Montserrat Medium"/>
              </a:rPr>
              <a:t>Findings</a:t>
            </a:r>
            <a:endParaRPr i="0" sz="1000" u="none" cap="none" strike="noStrike">
              <a:solidFill>
                <a:srgbClr val="EEEEEE"/>
              </a:solidFill>
              <a:latin typeface="Montserrat Medium"/>
              <a:ea typeface="Montserrat Medium"/>
              <a:cs typeface="Montserrat Medium"/>
              <a:sym typeface="Montserr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1"/>
          <p:cNvSpPr txBox="1"/>
          <p:nvPr/>
        </p:nvSpPr>
        <p:spPr>
          <a:xfrm>
            <a:off x="236075" y="150700"/>
            <a:ext cx="70074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B3867"/>
                </a:solidFill>
                <a:latin typeface="Montserrat"/>
                <a:ea typeface="Montserrat"/>
                <a:cs typeface="Montserrat"/>
                <a:sym typeface="Montserrat"/>
              </a:rPr>
              <a:t>Model Findings (Female)</a:t>
            </a:r>
            <a:endParaRPr b="1" sz="2400">
              <a:solidFill>
                <a:srgbClr val="1B3867"/>
              </a:solidFill>
              <a:latin typeface="Montserrat"/>
              <a:ea typeface="Montserrat"/>
              <a:cs typeface="Montserrat"/>
              <a:sym typeface="Montserrat"/>
            </a:endParaRPr>
          </a:p>
        </p:txBody>
      </p:sp>
      <p:pic>
        <p:nvPicPr>
          <p:cNvPr id="266" name="Google Shape;266;p11"/>
          <p:cNvPicPr preferRelativeResize="0"/>
          <p:nvPr/>
        </p:nvPicPr>
        <p:blipFill rotWithShape="1">
          <a:blip r:embed="rId3">
            <a:alphaModFix/>
          </a:blip>
          <a:srcRect b="0" l="0" r="0" t="3474"/>
          <a:stretch/>
        </p:blipFill>
        <p:spPr>
          <a:xfrm>
            <a:off x="1030475" y="833900"/>
            <a:ext cx="6814726" cy="1203600"/>
          </a:xfrm>
          <a:prstGeom prst="rect">
            <a:avLst/>
          </a:prstGeom>
          <a:noFill/>
          <a:ln>
            <a:noFill/>
          </a:ln>
        </p:spPr>
      </p:pic>
      <p:sp>
        <p:nvSpPr>
          <p:cNvPr id="267" name="Google Shape;267;p11"/>
          <p:cNvSpPr/>
          <p:nvPr/>
        </p:nvSpPr>
        <p:spPr>
          <a:xfrm>
            <a:off x="294575" y="1375125"/>
            <a:ext cx="735900" cy="164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11"/>
          <p:cNvSpPr/>
          <p:nvPr/>
        </p:nvSpPr>
        <p:spPr>
          <a:xfrm>
            <a:off x="294575" y="1687675"/>
            <a:ext cx="735900" cy="164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11"/>
          <p:cNvSpPr txBox="1"/>
          <p:nvPr/>
        </p:nvSpPr>
        <p:spPr>
          <a:xfrm>
            <a:off x="945850" y="2447900"/>
            <a:ext cx="7734600" cy="852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latin typeface="Montserrat"/>
                <a:ea typeface="Montserrat"/>
                <a:cs typeface="Montserrat"/>
                <a:sym typeface="Montserrat"/>
              </a:rPr>
              <a:t>Key findings:</a:t>
            </a:r>
            <a:endParaRPr b="1" sz="1200">
              <a:solidFill>
                <a:schemeClr val="dk1"/>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b="1"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latin typeface="Montserrat"/>
                <a:ea typeface="Montserrat"/>
                <a:cs typeface="Montserrat"/>
                <a:sym typeface="Montserrat"/>
              </a:rPr>
              <a:t>Approximately </a:t>
            </a:r>
            <a:r>
              <a:rPr b="1" lang="en" sz="1200">
                <a:solidFill>
                  <a:schemeClr val="dk1"/>
                </a:solidFill>
                <a:latin typeface="Montserrat"/>
                <a:ea typeface="Montserrat"/>
                <a:cs typeface="Montserrat"/>
                <a:sym typeface="Montserrat"/>
              </a:rPr>
              <a:t>42.5%</a:t>
            </a:r>
            <a:r>
              <a:rPr lang="en" sz="1200">
                <a:solidFill>
                  <a:schemeClr val="dk1"/>
                </a:solidFill>
                <a:latin typeface="Montserrat"/>
                <a:ea typeface="Montserrat"/>
                <a:cs typeface="Montserrat"/>
                <a:sym typeface="Montserrat"/>
              </a:rPr>
              <a:t> of the variations in female unemployment rate can be explained by the education features in the model</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 1% increase in the percentage of females with a </a:t>
            </a:r>
            <a:r>
              <a:rPr b="1" lang="en" sz="1200">
                <a:solidFill>
                  <a:schemeClr val="dk1"/>
                </a:solidFill>
                <a:latin typeface="Montserrat"/>
                <a:ea typeface="Montserrat"/>
                <a:cs typeface="Montserrat"/>
                <a:sym typeface="Montserrat"/>
              </a:rPr>
              <a:t>“below high school education” </a:t>
            </a:r>
            <a:r>
              <a:rPr lang="en" sz="1200">
                <a:solidFill>
                  <a:schemeClr val="dk1"/>
                </a:solidFill>
                <a:latin typeface="Montserrat"/>
                <a:ea typeface="Montserrat"/>
                <a:cs typeface="Montserrat"/>
                <a:sym typeface="Montserrat"/>
              </a:rPr>
              <a:t>can lead to a </a:t>
            </a:r>
            <a:r>
              <a:rPr b="1" lang="en" sz="1200">
                <a:solidFill>
                  <a:schemeClr val="dk1"/>
                </a:solidFill>
                <a:latin typeface="Montserrat"/>
                <a:ea typeface="Montserrat"/>
                <a:cs typeface="Montserrat"/>
                <a:sym typeface="Montserrat"/>
              </a:rPr>
              <a:t>0.2590% </a:t>
            </a:r>
            <a:r>
              <a:rPr lang="en" sz="1200">
                <a:solidFill>
                  <a:schemeClr val="dk1"/>
                </a:solidFill>
                <a:latin typeface="Montserrat"/>
                <a:ea typeface="Montserrat"/>
                <a:cs typeface="Montserrat"/>
                <a:sym typeface="Montserrat"/>
              </a:rPr>
              <a:t>increase in female unemployment rate</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 1% increase in the percentage of females with </a:t>
            </a:r>
            <a:r>
              <a:rPr b="1" lang="en" sz="1200">
                <a:solidFill>
                  <a:schemeClr val="dk1"/>
                </a:solidFill>
                <a:latin typeface="Montserrat"/>
                <a:ea typeface="Montserrat"/>
                <a:cs typeface="Montserrat"/>
                <a:sym typeface="Montserrat"/>
              </a:rPr>
              <a:t>“some college/associate degree education” </a:t>
            </a:r>
            <a:r>
              <a:rPr lang="en" sz="1200">
                <a:solidFill>
                  <a:schemeClr val="dk1"/>
                </a:solidFill>
                <a:latin typeface="Montserrat"/>
                <a:ea typeface="Montserrat"/>
                <a:cs typeface="Montserrat"/>
                <a:sym typeface="Montserrat"/>
              </a:rPr>
              <a:t>leads to a </a:t>
            </a:r>
            <a:r>
              <a:rPr b="1" lang="en" sz="1200">
                <a:solidFill>
                  <a:schemeClr val="dk1"/>
                </a:solidFill>
                <a:latin typeface="Montserrat"/>
                <a:ea typeface="Montserrat"/>
                <a:cs typeface="Montserrat"/>
                <a:sym typeface="Montserrat"/>
              </a:rPr>
              <a:t>0.1309% </a:t>
            </a:r>
            <a:r>
              <a:rPr lang="en" sz="1200">
                <a:solidFill>
                  <a:schemeClr val="dk1"/>
                </a:solidFill>
                <a:latin typeface="Montserrat"/>
                <a:ea typeface="Montserrat"/>
                <a:cs typeface="Montserrat"/>
                <a:sym typeface="Montserrat"/>
              </a:rPr>
              <a:t>increase in female unemployment rate</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Percentage</a:t>
            </a:r>
            <a:r>
              <a:rPr lang="en" sz="1200">
                <a:solidFill>
                  <a:schemeClr val="dk1"/>
                </a:solidFill>
                <a:latin typeface="Montserrat"/>
                <a:ea typeface="Montserrat"/>
                <a:cs typeface="Montserrat"/>
                <a:sym typeface="Montserrat"/>
              </a:rPr>
              <a:t> of females with “</a:t>
            </a:r>
            <a:r>
              <a:rPr lang="en" sz="1200">
                <a:solidFill>
                  <a:schemeClr val="dk1"/>
                </a:solidFill>
                <a:latin typeface="Montserrat"/>
                <a:ea typeface="Montserrat"/>
                <a:cs typeface="Montserrat"/>
                <a:sym typeface="Montserrat"/>
              </a:rPr>
              <a:t>high school</a:t>
            </a:r>
            <a:r>
              <a:rPr lang="en" sz="1200">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education”</a:t>
            </a:r>
            <a:r>
              <a:rPr lang="en" sz="1200">
                <a:solidFill>
                  <a:schemeClr val="dk1"/>
                </a:solidFill>
                <a:latin typeface="Montserrat"/>
                <a:ea typeface="Montserrat"/>
                <a:cs typeface="Montserrat"/>
                <a:sym typeface="Montserrat"/>
              </a:rPr>
              <a:t> and “bachelor and above education” didn’t show a significant impact on female unemployment rate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270" name="Google Shape;270;p11"/>
          <p:cNvSpPr txBox="1"/>
          <p:nvPr/>
        </p:nvSpPr>
        <p:spPr>
          <a:xfrm>
            <a:off x="3774078" y="2037500"/>
            <a:ext cx="13275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highlight>
                  <a:srgbClr val="EEFF41"/>
                </a:highlight>
                <a:latin typeface="Montserrat"/>
                <a:ea typeface="Montserrat"/>
                <a:cs typeface="Montserrat"/>
                <a:sym typeface="Montserrat"/>
              </a:rPr>
              <a:t>R^2 = 0.</a:t>
            </a:r>
            <a:r>
              <a:rPr lang="en" sz="1200">
                <a:highlight>
                  <a:srgbClr val="EEFF41"/>
                </a:highlight>
                <a:latin typeface="Montserrat"/>
                <a:ea typeface="Montserrat"/>
                <a:cs typeface="Montserrat"/>
                <a:sym typeface="Montserrat"/>
              </a:rPr>
              <a:t>425</a:t>
            </a:r>
            <a:endParaRPr b="0" i="0" sz="1200" u="none" cap="none" strike="noStrike">
              <a:solidFill>
                <a:srgbClr val="000000"/>
              </a:solidFill>
              <a:highlight>
                <a:srgbClr val="EEFF4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EFF41"/>
              </a:highlight>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highlight>
                <a:srgbClr val="EEFF41"/>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a33d90fe87_0_123"/>
          <p:cNvSpPr txBox="1"/>
          <p:nvPr/>
        </p:nvSpPr>
        <p:spPr>
          <a:xfrm>
            <a:off x="236075" y="150700"/>
            <a:ext cx="70074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B3867"/>
                </a:solidFill>
                <a:latin typeface="Montserrat"/>
                <a:ea typeface="Montserrat"/>
                <a:cs typeface="Montserrat"/>
                <a:sym typeface="Montserrat"/>
              </a:rPr>
              <a:t>Model Findings (Male)</a:t>
            </a:r>
            <a:endParaRPr b="1" sz="2400">
              <a:solidFill>
                <a:srgbClr val="1B3867"/>
              </a:solidFill>
              <a:latin typeface="Montserrat"/>
              <a:ea typeface="Montserrat"/>
              <a:cs typeface="Montserrat"/>
              <a:sym typeface="Montserrat"/>
            </a:endParaRPr>
          </a:p>
        </p:txBody>
      </p:sp>
      <p:pic>
        <p:nvPicPr>
          <p:cNvPr id="276" name="Google Shape;276;g2a33d90fe87_0_123"/>
          <p:cNvPicPr preferRelativeResize="0"/>
          <p:nvPr/>
        </p:nvPicPr>
        <p:blipFill>
          <a:blip r:embed="rId3">
            <a:alphaModFix/>
          </a:blip>
          <a:stretch>
            <a:fillRect/>
          </a:stretch>
        </p:blipFill>
        <p:spPr>
          <a:xfrm>
            <a:off x="1065050" y="731238"/>
            <a:ext cx="6563600" cy="1217988"/>
          </a:xfrm>
          <a:prstGeom prst="rect">
            <a:avLst/>
          </a:prstGeom>
          <a:noFill/>
          <a:ln>
            <a:noFill/>
          </a:ln>
        </p:spPr>
      </p:pic>
      <p:sp>
        <p:nvSpPr>
          <p:cNvPr id="277" name="Google Shape;277;g2a33d90fe87_0_123"/>
          <p:cNvSpPr/>
          <p:nvPr/>
        </p:nvSpPr>
        <p:spPr>
          <a:xfrm>
            <a:off x="329150" y="1272925"/>
            <a:ext cx="735900" cy="164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g2a33d90fe87_0_123"/>
          <p:cNvSpPr/>
          <p:nvPr/>
        </p:nvSpPr>
        <p:spPr>
          <a:xfrm>
            <a:off x="329150" y="1615825"/>
            <a:ext cx="735900" cy="164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g2a33d90fe87_0_123"/>
          <p:cNvSpPr txBox="1"/>
          <p:nvPr/>
        </p:nvSpPr>
        <p:spPr>
          <a:xfrm>
            <a:off x="3700353" y="1949225"/>
            <a:ext cx="12930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000000"/>
                </a:solidFill>
                <a:highlight>
                  <a:srgbClr val="EEFF41"/>
                </a:highlight>
                <a:latin typeface="Montserrat"/>
                <a:ea typeface="Montserrat"/>
                <a:cs typeface="Montserrat"/>
                <a:sym typeface="Montserrat"/>
              </a:rPr>
              <a:t>R^2 = 0.</a:t>
            </a:r>
            <a:r>
              <a:rPr lang="en" sz="1200">
                <a:highlight>
                  <a:srgbClr val="EEFF41"/>
                </a:highlight>
                <a:latin typeface="Montserrat"/>
                <a:ea typeface="Montserrat"/>
                <a:cs typeface="Montserrat"/>
                <a:sym typeface="Montserrat"/>
              </a:rPr>
              <a:t>432</a:t>
            </a:r>
            <a:r>
              <a:rPr b="0" i="0" lang="en" sz="1200" u="none" cap="none" strike="noStrike">
                <a:solidFill>
                  <a:srgbClr val="000000"/>
                </a:solidFill>
                <a:highlight>
                  <a:srgbClr val="EEFF41"/>
                </a:highlight>
                <a:latin typeface="Montserrat"/>
                <a:ea typeface="Montserrat"/>
                <a:cs typeface="Montserrat"/>
                <a:sym typeface="Montserrat"/>
              </a:rPr>
              <a:t> </a:t>
            </a:r>
            <a:endParaRPr b="0" i="0" sz="1200" u="none" cap="none" strike="noStrike">
              <a:solidFill>
                <a:srgbClr val="000000"/>
              </a:solidFill>
              <a:highlight>
                <a:srgbClr val="EEFF41"/>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EEFF41"/>
              </a:highlight>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highlight>
                <a:srgbClr val="EEFF41"/>
              </a:highlight>
              <a:latin typeface="Arial"/>
              <a:ea typeface="Arial"/>
              <a:cs typeface="Arial"/>
              <a:sym typeface="Arial"/>
            </a:endParaRPr>
          </a:p>
        </p:txBody>
      </p:sp>
      <p:sp>
        <p:nvSpPr>
          <p:cNvPr id="280" name="Google Shape;280;g2a33d90fe87_0_123"/>
          <p:cNvSpPr txBox="1"/>
          <p:nvPr/>
        </p:nvSpPr>
        <p:spPr>
          <a:xfrm>
            <a:off x="945850" y="2447900"/>
            <a:ext cx="7734600" cy="852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200">
                <a:solidFill>
                  <a:schemeClr val="dk1"/>
                </a:solidFill>
                <a:latin typeface="Montserrat"/>
                <a:ea typeface="Montserrat"/>
                <a:cs typeface="Montserrat"/>
                <a:sym typeface="Montserrat"/>
              </a:rPr>
              <a:t>Key findings:</a:t>
            </a:r>
            <a:endParaRPr b="1" sz="1200">
              <a:solidFill>
                <a:schemeClr val="dk1"/>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b="1"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Char char="●"/>
            </a:pPr>
            <a:r>
              <a:rPr lang="en" sz="1200">
                <a:solidFill>
                  <a:schemeClr val="dk1"/>
                </a:solidFill>
                <a:latin typeface="Montserrat"/>
                <a:ea typeface="Montserrat"/>
                <a:cs typeface="Montserrat"/>
                <a:sym typeface="Montserrat"/>
              </a:rPr>
              <a:t>Approximately </a:t>
            </a:r>
            <a:r>
              <a:rPr b="1" lang="en" sz="1200">
                <a:solidFill>
                  <a:schemeClr val="dk1"/>
                </a:solidFill>
                <a:latin typeface="Montserrat"/>
                <a:ea typeface="Montserrat"/>
                <a:cs typeface="Montserrat"/>
                <a:sym typeface="Montserrat"/>
              </a:rPr>
              <a:t>43.2%</a:t>
            </a:r>
            <a:r>
              <a:rPr lang="en" sz="1200">
                <a:solidFill>
                  <a:schemeClr val="dk1"/>
                </a:solidFill>
                <a:latin typeface="Montserrat"/>
                <a:ea typeface="Montserrat"/>
                <a:cs typeface="Montserrat"/>
                <a:sym typeface="Montserrat"/>
              </a:rPr>
              <a:t> of the variations in male unemployment rate can be explained by the education features in the model</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 1% increase in the percentage of males with a </a:t>
            </a:r>
            <a:r>
              <a:rPr b="1" lang="en" sz="1200">
                <a:solidFill>
                  <a:schemeClr val="dk1"/>
                </a:solidFill>
                <a:latin typeface="Montserrat"/>
                <a:ea typeface="Montserrat"/>
                <a:cs typeface="Montserrat"/>
                <a:sym typeface="Montserrat"/>
              </a:rPr>
              <a:t>”below high school education”</a:t>
            </a:r>
            <a:r>
              <a:rPr lang="en" sz="1200">
                <a:solidFill>
                  <a:schemeClr val="dk1"/>
                </a:solidFill>
                <a:latin typeface="Montserrat"/>
                <a:ea typeface="Montserrat"/>
                <a:cs typeface="Montserrat"/>
                <a:sym typeface="Montserrat"/>
              </a:rPr>
              <a:t> can lead to a </a:t>
            </a:r>
            <a:r>
              <a:rPr b="1" lang="en" sz="1200">
                <a:solidFill>
                  <a:schemeClr val="dk1"/>
                </a:solidFill>
                <a:latin typeface="Montserrat"/>
                <a:ea typeface="Montserrat"/>
                <a:cs typeface="Montserrat"/>
                <a:sym typeface="Montserrat"/>
              </a:rPr>
              <a:t>0.2307% </a:t>
            </a:r>
            <a:r>
              <a:rPr lang="en" sz="1200">
                <a:solidFill>
                  <a:schemeClr val="dk1"/>
                </a:solidFill>
                <a:latin typeface="Montserrat"/>
                <a:ea typeface="Montserrat"/>
                <a:cs typeface="Montserrat"/>
                <a:sym typeface="Montserrat"/>
              </a:rPr>
              <a:t>increase in male unemployment rate</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 1% increase in the percentage of males with</a:t>
            </a:r>
            <a:r>
              <a:rPr b="1" lang="en" sz="1200">
                <a:solidFill>
                  <a:schemeClr val="dk1"/>
                </a:solidFill>
                <a:latin typeface="Montserrat"/>
                <a:ea typeface="Montserrat"/>
                <a:cs typeface="Montserrat"/>
                <a:sym typeface="Montserrat"/>
              </a:rPr>
              <a:t> “some college/associate degree education” </a:t>
            </a:r>
            <a:r>
              <a:rPr lang="en" sz="1200">
                <a:solidFill>
                  <a:schemeClr val="dk1"/>
                </a:solidFill>
                <a:latin typeface="Montserrat"/>
                <a:ea typeface="Montserrat"/>
                <a:cs typeface="Montserrat"/>
                <a:sym typeface="Montserrat"/>
              </a:rPr>
              <a:t>leads to a </a:t>
            </a:r>
            <a:r>
              <a:rPr b="1" lang="en" sz="1200">
                <a:solidFill>
                  <a:schemeClr val="dk1"/>
                </a:solidFill>
                <a:latin typeface="Montserrat"/>
                <a:ea typeface="Montserrat"/>
                <a:cs typeface="Montserrat"/>
                <a:sym typeface="Montserrat"/>
              </a:rPr>
              <a:t>0.2245% </a:t>
            </a:r>
            <a:r>
              <a:rPr lang="en" sz="1200">
                <a:solidFill>
                  <a:schemeClr val="dk1"/>
                </a:solidFill>
                <a:latin typeface="Montserrat"/>
                <a:ea typeface="Montserrat"/>
                <a:cs typeface="Montserrat"/>
                <a:sym typeface="Montserrat"/>
              </a:rPr>
              <a:t>increase in male unemployment rate</a:t>
            </a:r>
            <a:endParaRPr sz="1200">
              <a:solidFill>
                <a:schemeClr val="dk1"/>
              </a:solidFill>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8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Percentage of males with “high school education” and “bachelor and above education” did not show a significant impact on male unemployment rate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a33d90fe87_0_142"/>
          <p:cNvSpPr txBox="1"/>
          <p:nvPr/>
        </p:nvSpPr>
        <p:spPr>
          <a:xfrm>
            <a:off x="236075" y="150700"/>
            <a:ext cx="70074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B3867"/>
                </a:solidFill>
                <a:latin typeface="Montserrat"/>
                <a:ea typeface="Montserrat"/>
                <a:cs typeface="Montserrat"/>
                <a:sym typeface="Montserrat"/>
              </a:rPr>
              <a:t>Final thoughts on Model’s Findings: </a:t>
            </a:r>
            <a:endParaRPr b="1" sz="2400">
              <a:solidFill>
                <a:srgbClr val="1B3867"/>
              </a:solidFill>
              <a:latin typeface="Montserrat"/>
              <a:ea typeface="Montserrat"/>
              <a:cs typeface="Montserrat"/>
              <a:sym typeface="Montserrat"/>
            </a:endParaRPr>
          </a:p>
        </p:txBody>
      </p:sp>
      <p:sp>
        <p:nvSpPr>
          <p:cNvPr id="286" name="Google Shape;286;g2a33d90fe87_0_142"/>
          <p:cNvSpPr txBox="1"/>
          <p:nvPr/>
        </p:nvSpPr>
        <p:spPr>
          <a:xfrm>
            <a:off x="315725" y="938900"/>
            <a:ext cx="8349900" cy="1006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latin typeface="Montserrat"/>
                <a:ea typeface="Montserrat"/>
                <a:cs typeface="Montserrat"/>
                <a:sym typeface="Montserrat"/>
              </a:rPr>
              <a:t>Below high school education feature: </a:t>
            </a:r>
            <a:r>
              <a:rPr lang="en" sz="1200">
                <a:solidFill>
                  <a:schemeClr val="dk1"/>
                </a:solidFill>
                <a:latin typeface="Montserrat"/>
                <a:ea typeface="Montserrat"/>
                <a:cs typeface="Montserrat"/>
                <a:sym typeface="Montserrat"/>
              </a:rPr>
              <a:t>d</a:t>
            </a:r>
            <a:r>
              <a:rPr lang="en" sz="1200">
                <a:solidFill>
                  <a:schemeClr val="dk1"/>
                </a:solidFill>
                <a:latin typeface="Montserrat"/>
                <a:ea typeface="Montserrat"/>
                <a:cs typeface="Montserrat"/>
                <a:sym typeface="Montserrat"/>
              </a:rPr>
              <a:t>rives the highest unemployment </a:t>
            </a:r>
            <a:r>
              <a:rPr lang="en" sz="1200">
                <a:solidFill>
                  <a:schemeClr val="dk1"/>
                </a:solidFill>
                <a:latin typeface="Montserrat"/>
                <a:ea typeface="Montserrat"/>
                <a:cs typeface="Montserrat"/>
                <a:sym typeface="Montserrat"/>
              </a:rPr>
              <a:t>rates increase</a:t>
            </a:r>
            <a:r>
              <a:rPr lang="en" sz="1200">
                <a:solidFill>
                  <a:schemeClr val="dk1"/>
                </a:solidFill>
                <a:latin typeface="Montserrat"/>
                <a:ea typeface="Montserrat"/>
                <a:cs typeface="Montserrat"/>
                <a:sym typeface="Montserrat"/>
              </a:rPr>
              <a:t> for males (coef: 0.2307) and females (coef: 0.2590). The </a:t>
            </a:r>
            <a:r>
              <a:rPr b="1" lang="en" sz="1200">
                <a:solidFill>
                  <a:schemeClr val="dk1"/>
                </a:solidFill>
                <a:latin typeface="Montserrat"/>
                <a:ea typeface="Montserrat"/>
                <a:cs typeface="Montserrat"/>
                <a:sym typeface="Montserrat"/>
              </a:rPr>
              <a:t>difference</a:t>
            </a:r>
            <a:r>
              <a:rPr lang="en" sz="1200">
                <a:solidFill>
                  <a:schemeClr val="dk1"/>
                </a:solidFill>
                <a:latin typeface="Montserrat"/>
                <a:ea typeface="Montserrat"/>
                <a:cs typeface="Montserrat"/>
                <a:sym typeface="Montserrat"/>
              </a:rPr>
              <a:t> shows having a high school degree has strong</a:t>
            </a:r>
            <a:r>
              <a:rPr lang="en" sz="1200">
                <a:solidFill>
                  <a:schemeClr val="dk1"/>
                </a:solidFill>
                <a:latin typeface="Montserrat"/>
                <a:ea typeface="Montserrat"/>
                <a:cs typeface="Montserrat"/>
                <a:sym typeface="Montserrat"/>
              </a:rPr>
              <a:t>e</a:t>
            </a:r>
            <a:r>
              <a:rPr lang="en" sz="1200">
                <a:solidFill>
                  <a:schemeClr val="dk1"/>
                </a:solidFill>
                <a:latin typeface="Montserrat"/>
                <a:ea typeface="Montserrat"/>
                <a:cs typeface="Montserrat"/>
                <a:sym typeface="Montserrat"/>
              </a:rPr>
              <a:t>r impact for females</a:t>
            </a:r>
            <a:endParaRPr sz="1200">
              <a:solidFill>
                <a:schemeClr val="dk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200">
              <a:solidFill>
                <a:schemeClr val="dk1"/>
              </a:solidFill>
              <a:latin typeface="Montserrat"/>
              <a:ea typeface="Montserrat"/>
              <a:cs typeface="Montserrat"/>
              <a:sym typeface="Montserrat"/>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latin typeface="Montserrat"/>
                <a:ea typeface="Montserrat"/>
                <a:cs typeface="Montserrat"/>
                <a:sym typeface="Montserrat"/>
              </a:rPr>
              <a:t>Some college/associate education feature: </a:t>
            </a:r>
            <a:r>
              <a:rPr lang="en" sz="1200">
                <a:solidFill>
                  <a:schemeClr val="dk1"/>
                </a:solidFill>
                <a:latin typeface="Montserrat"/>
                <a:ea typeface="Montserrat"/>
                <a:cs typeface="Montserrat"/>
                <a:sym typeface="Montserrat"/>
              </a:rPr>
              <a:t>d</a:t>
            </a:r>
            <a:r>
              <a:rPr lang="en" sz="1200">
                <a:solidFill>
                  <a:schemeClr val="dk1"/>
                </a:solidFill>
                <a:latin typeface="Montserrat"/>
                <a:ea typeface="Montserrat"/>
                <a:cs typeface="Montserrat"/>
                <a:sym typeface="Montserrat"/>
              </a:rPr>
              <a:t>rives the second highest unemployment rates increase for males (coef: 0.2245) and females (coef: 0.1309). The </a:t>
            </a:r>
            <a:r>
              <a:rPr b="1" lang="en" sz="1200">
                <a:solidFill>
                  <a:schemeClr val="dk1"/>
                </a:solidFill>
                <a:latin typeface="Montserrat"/>
                <a:ea typeface="Montserrat"/>
                <a:cs typeface="Montserrat"/>
                <a:sym typeface="Montserrat"/>
              </a:rPr>
              <a:t> difference</a:t>
            </a:r>
            <a:r>
              <a:rPr lang="en" sz="1200">
                <a:solidFill>
                  <a:schemeClr val="dk1"/>
                </a:solidFill>
                <a:latin typeface="Montserrat"/>
                <a:ea typeface="Montserrat"/>
                <a:cs typeface="Montserrat"/>
                <a:sym typeface="Montserrat"/>
              </a:rPr>
              <a:t> shows having a college degree has a stronger impact for males</a:t>
            </a:r>
            <a:endParaRPr sz="1200">
              <a:solidFill>
                <a:schemeClr val="dk1"/>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sz="200">
              <a:solidFill>
                <a:schemeClr val="dk1"/>
              </a:solidFill>
              <a:latin typeface="Montserrat"/>
              <a:ea typeface="Montserrat"/>
              <a:cs typeface="Montserrat"/>
              <a:sym typeface="Montserrat"/>
            </a:endParaRPr>
          </a:p>
          <a:p>
            <a:pPr indent="-304800" lvl="0" marL="457200" rtl="0" algn="l">
              <a:lnSpc>
                <a:spcPct val="115000"/>
              </a:lnSpc>
              <a:spcBef>
                <a:spcPts val="120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Both features impact male and female unemployment rates similarly, but the </a:t>
            </a:r>
            <a:r>
              <a:rPr b="1" lang="en" sz="1200">
                <a:solidFill>
                  <a:schemeClr val="dk1"/>
                </a:solidFill>
                <a:latin typeface="Montserrat"/>
                <a:ea typeface="Montserrat"/>
                <a:cs typeface="Montserrat"/>
                <a:sym typeface="Montserrat"/>
              </a:rPr>
              <a:t>strength of the impact is different</a:t>
            </a:r>
            <a:r>
              <a:rPr lang="en" sz="1200">
                <a:solidFill>
                  <a:schemeClr val="dk1"/>
                </a:solidFill>
                <a:latin typeface="Montserrat"/>
                <a:ea typeface="Montserrat"/>
                <a:cs typeface="Montserrat"/>
                <a:sym typeface="Montserrat"/>
              </a:rPr>
              <a:t>, which shows there are distinctions in how these educational factors influence unemployment rates for males and females</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Next steps, delve deeper into the complex relationship between education and unemployment</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1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2D45"/>
                </a:solidFill>
                <a:latin typeface="Montserrat"/>
                <a:ea typeface="Montserrat"/>
                <a:cs typeface="Montserrat"/>
                <a:sym typeface="Montserrat"/>
              </a:rPr>
              <a:t>Business Impact</a:t>
            </a:r>
            <a:endParaRPr b="0" i="0" sz="2800" u="none" cap="none" strike="noStrike">
              <a:solidFill>
                <a:srgbClr val="002D45"/>
              </a:solidFill>
              <a:latin typeface="Montserrat"/>
              <a:ea typeface="Montserrat"/>
              <a:cs typeface="Montserrat"/>
              <a:sym typeface="Montserrat"/>
            </a:endParaRPr>
          </a:p>
        </p:txBody>
      </p:sp>
      <p:sp>
        <p:nvSpPr>
          <p:cNvPr id="292" name="Google Shape;292;p14"/>
          <p:cNvSpPr txBox="1"/>
          <p:nvPr/>
        </p:nvSpPr>
        <p:spPr>
          <a:xfrm>
            <a:off x="229950" y="1017725"/>
            <a:ext cx="8871300" cy="4091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KPMG's commitment to gender equality aligns seamlessly with our model, which highlights the pivotal role of education and health insurance in women's employment. </a:t>
            </a:r>
            <a:endParaRPr>
              <a:solidFill>
                <a:schemeClr val="dk1"/>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Building upon KPMG's 2022 Impact plan, we recommend focusing on targeted education and training programs to empower female employees, fostering career growth and advancement. </a:t>
            </a:r>
            <a:endParaRPr>
              <a:solidFill>
                <a:schemeClr val="dk1"/>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Additionally, investing in comprehensive health and wellness initiatives ensures that women have access to the necessary support and resources, including robust health insurance coverage and family-friendly policies. </a:t>
            </a:r>
            <a:endParaRPr>
              <a:solidFill>
                <a:schemeClr val="dk1"/>
              </a:solidFill>
              <a:latin typeface="Open Sans"/>
              <a:ea typeface="Open Sans"/>
              <a:cs typeface="Open Sans"/>
              <a:sym typeface="Open Sans"/>
            </a:endParaRPr>
          </a:p>
          <a:p>
            <a:pPr indent="-317500" lvl="0" marL="457200" marR="0" rtl="0" algn="l">
              <a:lnSpc>
                <a:spcPct val="150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By using our model's insights, KPMG can implement these initiatives to create a workplace that not only upholds gender equality but also actively addresses factors influencing women's employment. This approach aligns with KPMG's ongoing efforts to create a more inclusive and equitable global workforce.</a:t>
            </a:r>
            <a:endParaRPr b="0" i="0" sz="1500" u="none" cap="none" strike="noStrike">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2D45"/>
                </a:solidFill>
                <a:latin typeface="Montserrat"/>
                <a:ea typeface="Montserrat"/>
                <a:cs typeface="Montserrat"/>
                <a:sym typeface="Montserrat"/>
              </a:rPr>
              <a:t>Reflections</a:t>
            </a:r>
            <a:endParaRPr b="0" i="0" sz="2800" u="none" cap="none" strike="noStrike">
              <a:solidFill>
                <a:srgbClr val="002D45"/>
              </a:solidFill>
              <a:latin typeface="Montserrat"/>
              <a:ea typeface="Montserrat"/>
              <a:cs typeface="Montserrat"/>
              <a:sym typeface="Montserrat"/>
            </a:endParaRPr>
          </a:p>
        </p:txBody>
      </p:sp>
      <p:sp>
        <p:nvSpPr>
          <p:cNvPr id="298" name="Google Shape;298;p12"/>
          <p:cNvSpPr txBox="1"/>
          <p:nvPr/>
        </p:nvSpPr>
        <p:spPr>
          <a:xfrm>
            <a:off x="270775" y="1222300"/>
            <a:ext cx="8319300" cy="374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One major takeaway from the project was recognizing that a majority of machine learning involves a trial-and-error approach. Contrary to our initial assumption that the modeling portion would be the most tedious, we found that the data-cleaning process was one of the most iterative for the team. </a:t>
            </a:r>
            <a:endParaRPr b="1">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This project empowered us by immersing us in the practical aspects of addressing workforce inequity through data-driven methods. It provided us with a holistic perspective, covering </a:t>
            </a:r>
            <a:r>
              <a:rPr b="1" lang="en">
                <a:solidFill>
                  <a:schemeClr val="dk1"/>
                </a:solidFill>
                <a:latin typeface="Open Sans"/>
                <a:ea typeface="Open Sans"/>
                <a:cs typeface="Open Sans"/>
                <a:sym typeface="Open Sans"/>
              </a:rPr>
              <a:t>everything</a:t>
            </a:r>
            <a:r>
              <a:rPr b="1" lang="en">
                <a:solidFill>
                  <a:schemeClr val="dk1"/>
                </a:solidFill>
                <a:latin typeface="Open Sans"/>
                <a:ea typeface="Open Sans"/>
                <a:cs typeface="Open Sans"/>
                <a:sym typeface="Open Sans"/>
              </a:rPr>
              <a:t> from understanding the data to creating meaningful insights and utilizing it in the creation of our models. This collective experience not only enhanced our technical skills but also instilled in us a sense of responsibility and purpose, motivating us to contribute to meaningful change.</a:t>
            </a:r>
            <a:endParaRPr b="1">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b="1">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22"/>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3"/>
          <p:cNvSpPr txBox="1"/>
          <p:nvPr/>
        </p:nvSpPr>
        <p:spPr>
          <a:xfrm>
            <a:off x="92950" y="8215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3000" u="none" cap="none" strike="noStrike">
                <a:solidFill>
                  <a:srgbClr val="002D45"/>
                </a:solidFill>
                <a:latin typeface="Montserrat"/>
                <a:ea typeface="Montserrat"/>
                <a:cs typeface="Montserrat"/>
                <a:sym typeface="Montserrat"/>
              </a:rPr>
              <a:t>Meet Our Team!</a:t>
            </a:r>
            <a:endParaRPr b="0" i="0" sz="3000" u="none" cap="none" strike="noStrike">
              <a:solidFill>
                <a:srgbClr val="002D45"/>
              </a:solidFill>
              <a:latin typeface="Montserrat"/>
              <a:ea typeface="Montserrat"/>
              <a:cs typeface="Montserrat"/>
              <a:sym typeface="Montserrat"/>
            </a:endParaRPr>
          </a:p>
        </p:txBody>
      </p:sp>
      <p:sp>
        <p:nvSpPr>
          <p:cNvPr id="67" name="Google Shape;67;p3"/>
          <p:cNvSpPr txBox="1"/>
          <p:nvPr/>
        </p:nvSpPr>
        <p:spPr>
          <a:xfrm>
            <a:off x="560315" y="2264850"/>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300"/>
              </a:spcAft>
              <a:buClr>
                <a:srgbClr val="000000"/>
              </a:buClr>
              <a:buSzPts val="1400"/>
              <a:buFont typeface="Arial"/>
              <a:buNone/>
            </a:pPr>
            <a:r>
              <a:rPr b="1" i="0" lang="en" sz="1400" u="none" cap="none" strike="noStrike">
                <a:solidFill>
                  <a:srgbClr val="002A44"/>
                </a:solidFill>
                <a:latin typeface="Open Sans"/>
                <a:ea typeface="Open Sans"/>
                <a:cs typeface="Open Sans"/>
                <a:sym typeface="Open Sans"/>
              </a:rPr>
              <a:t>Nicole Sosa</a:t>
            </a:r>
            <a:br>
              <a:rPr b="1" i="0" lang="en" sz="14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New York University</a:t>
            </a:r>
            <a:endParaRPr b="0" i="0" sz="1000" u="none" cap="none" strike="noStrike">
              <a:solidFill>
                <a:srgbClr val="002A44"/>
              </a:solidFill>
              <a:latin typeface="Open Sans Light"/>
              <a:ea typeface="Open Sans Light"/>
              <a:cs typeface="Open Sans Light"/>
              <a:sym typeface="Open Sans Light"/>
            </a:endParaRPr>
          </a:p>
        </p:txBody>
      </p:sp>
      <p:sp>
        <p:nvSpPr>
          <p:cNvPr id="68" name="Google Shape;68;p3"/>
          <p:cNvSpPr txBox="1"/>
          <p:nvPr/>
        </p:nvSpPr>
        <p:spPr>
          <a:xfrm>
            <a:off x="1860616" y="4266008"/>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002A44"/>
                </a:solidFill>
                <a:latin typeface="Open Sans"/>
                <a:ea typeface="Open Sans"/>
                <a:cs typeface="Open Sans"/>
                <a:sym typeface="Open Sans"/>
              </a:rPr>
              <a:t>Arnesa Novaj</a:t>
            </a:r>
            <a:br>
              <a:rPr b="1" i="0" lang="en" sz="14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Barnard College, Columbia University</a:t>
            </a:r>
            <a:endParaRPr b="0" i="0" sz="1000" u="none" cap="none" strike="noStrike">
              <a:solidFill>
                <a:srgbClr val="002A44"/>
              </a:solidFill>
              <a:latin typeface="Open Sans Light"/>
              <a:ea typeface="Open Sans Light"/>
              <a:cs typeface="Open Sans Light"/>
              <a:sym typeface="Open Sans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rgbClr val="002A44"/>
              </a:solidFill>
              <a:latin typeface="Open Sans"/>
              <a:ea typeface="Open Sans"/>
              <a:cs typeface="Open Sans"/>
              <a:sym typeface="Open Sans"/>
            </a:endParaRPr>
          </a:p>
        </p:txBody>
      </p:sp>
      <p:sp>
        <p:nvSpPr>
          <p:cNvPr id="69" name="Google Shape;69;p3"/>
          <p:cNvSpPr txBox="1"/>
          <p:nvPr/>
        </p:nvSpPr>
        <p:spPr>
          <a:xfrm>
            <a:off x="3545240" y="2264850"/>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002A44"/>
                </a:solidFill>
                <a:latin typeface="Open Sans"/>
                <a:ea typeface="Open Sans"/>
                <a:cs typeface="Open Sans"/>
                <a:sym typeface="Open Sans"/>
              </a:rPr>
              <a:t>Sreeya Bobby</a:t>
            </a:r>
            <a:br>
              <a:rPr b="1" i="0" lang="en" sz="14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Queens College, CUNY</a:t>
            </a:r>
            <a:endParaRPr b="0" i="0" sz="1000" u="none" cap="none" strike="noStrike">
              <a:solidFill>
                <a:srgbClr val="002A44"/>
              </a:solidFill>
              <a:latin typeface="Open Sans Light"/>
              <a:ea typeface="Open Sans Light"/>
              <a:cs typeface="Open Sans Light"/>
              <a:sym typeface="Open Sans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rgbClr val="002A44"/>
              </a:solidFill>
              <a:latin typeface="Open Sans"/>
              <a:ea typeface="Open Sans"/>
              <a:cs typeface="Open Sans"/>
              <a:sym typeface="Open Sans"/>
            </a:endParaRPr>
          </a:p>
        </p:txBody>
      </p:sp>
      <p:sp>
        <p:nvSpPr>
          <p:cNvPr id="70" name="Google Shape;70;p3"/>
          <p:cNvSpPr txBox="1"/>
          <p:nvPr/>
        </p:nvSpPr>
        <p:spPr>
          <a:xfrm>
            <a:off x="5197719" y="4266008"/>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002A44"/>
                </a:solidFill>
                <a:latin typeface="Open Sans"/>
                <a:ea typeface="Open Sans"/>
                <a:cs typeface="Open Sans"/>
                <a:sym typeface="Open Sans"/>
              </a:rPr>
              <a:t>Khadijah Rimawi</a:t>
            </a:r>
            <a:endParaRPr b="1" i="0" sz="1400" u="none" cap="none" strike="noStrike">
              <a:solidFill>
                <a:srgbClr val="002A44"/>
              </a:solidFill>
              <a:latin typeface="Open Sans"/>
              <a:ea typeface="Open Sans"/>
              <a:cs typeface="Open Sans"/>
              <a:sym typeface="Open Sans"/>
            </a:endParaRPr>
          </a:p>
          <a:p>
            <a:pPr indent="0" lvl="0" marL="0" marR="0" rtl="0" algn="ctr">
              <a:lnSpc>
                <a:spcPct val="100000"/>
              </a:lnSpc>
              <a:spcBef>
                <a:spcPts val="300"/>
              </a:spcBef>
              <a:spcAft>
                <a:spcPts val="0"/>
              </a:spcAft>
              <a:buNone/>
            </a:pPr>
            <a:r>
              <a:rPr b="0" i="0" lang="en" sz="1000" u="none" cap="none" strike="noStrike">
                <a:solidFill>
                  <a:srgbClr val="002A44"/>
                </a:solidFill>
                <a:latin typeface="Open Sans Light"/>
                <a:ea typeface="Open Sans Light"/>
                <a:cs typeface="Open Sans Light"/>
                <a:sym typeface="Open Sans Light"/>
              </a:rPr>
              <a:t>Barnard College, Columbia University</a:t>
            </a:r>
            <a:endParaRPr/>
          </a:p>
          <a:p>
            <a:pPr indent="0" lvl="0" marL="0" marR="0" rtl="0" algn="ctr">
              <a:lnSpc>
                <a:spcPct val="100000"/>
              </a:lnSpc>
              <a:spcBef>
                <a:spcPts val="300"/>
              </a:spcBef>
              <a:spcAft>
                <a:spcPts val="0"/>
              </a:spcAft>
              <a:buClr>
                <a:schemeClr val="dk1"/>
              </a:buClr>
              <a:buSzPts val="1100"/>
              <a:buFont typeface="Arial"/>
              <a:buNone/>
            </a:pPr>
            <a:r>
              <a:t/>
            </a:r>
            <a:endParaRPr b="0" i="0" sz="1200" u="none" cap="none" strike="noStrike">
              <a:solidFill>
                <a:srgbClr val="002A44"/>
              </a:solidFill>
              <a:latin typeface="Open Sans Light"/>
              <a:ea typeface="Open Sans Light"/>
              <a:cs typeface="Open Sans Light"/>
              <a:sym typeface="Open Sans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rgbClr val="002A44"/>
              </a:solidFill>
              <a:latin typeface="Open Sans"/>
              <a:ea typeface="Open Sans"/>
              <a:cs typeface="Open Sans"/>
              <a:sym typeface="Open Sans"/>
            </a:endParaRPr>
          </a:p>
        </p:txBody>
      </p:sp>
      <p:sp>
        <p:nvSpPr>
          <p:cNvPr id="71" name="Google Shape;71;p3"/>
          <p:cNvSpPr txBox="1"/>
          <p:nvPr/>
        </p:nvSpPr>
        <p:spPr>
          <a:xfrm>
            <a:off x="6481165" y="2264850"/>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002A44"/>
                </a:solidFill>
                <a:latin typeface="Open Sans"/>
                <a:ea typeface="Open Sans"/>
                <a:cs typeface="Open Sans"/>
                <a:sym typeface="Open Sans"/>
              </a:rPr>
              <a:t>Trinity Pearl Miller</a:t>
            </a:r>
            <a:br>
              <a:rPr b="1" i="0" lang="en" sz="14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New York City College of Technology</a:t>
            </a:r>
            <a:endParaRPr b="0" i="0" sz="1000" u="none" cap="none" strike="noStrike">
              <a:solidFill>
                <a:srgbClr val="002A44"/>
              </a:solidFill>
              <a:latin typeface="Open Sans Light"/>
              <a:ea typeface="Open Sans Light"/>
              <a:cs typeface="Open Sans Light"/>
              <a:sym typeface="Open Sans Light"/>
            </a:endParaRPr>
          </a:p>
          <a:p>
            <a:pPr indent="0" lvl="0" marL="0" marR="0" rtl="0" algn="ctr">
              <a:lnSpc>
                <a:spcPct val="100000"/>
              </a:lnSpc>
              <a:spcBef>
                <a:spcPts val="300"/>
              </a:spcBef>
              <a:spcAft>
                <a:spcPts val="300"/>
              </a:spcAft>
              <a:buClr>
                <a:srgbClr val="000000"/>
              </a:buClr>
              <a:buSzPts val="1400"/>
              <a:buFont typeface="Arial"/>
              <a:buNone/>
            </a:pPr>
            <a:r>
              <a:t/>
            </a:r>
            <a:endParaRPr b="1" i="0" sz="1400" u="none" cap="none" strike="noStrike">
              <a:solidFill>
                <a:srgbClr val="002A44"/>
              </a:solidFill>
              <a:latin typeface="Open Sans"/>
              <a:ea typeface="Open Sans"/>
              <a:cs typeface="Open Sans"/>
              <a:sym typeface="Open Sans"/>
            </a:endParaRPr>
          </a:p>
        </p:txBody>
      </p:sp>
      <p:pic>
        <p:nvPicPr>
          <p:cNvPr id="72" name="Google Shape;72;p3"/>
          <p:cNvPicPr preferRelativeResize="0"/>
          <p:nvPr/>
        </p:nvPicPr>
        <p:blipFill rotWithShape="1">
          <a:blip r:embed="rId4">
            <a:alphaModFix/>
          </a:blip>
          <a:srcRect b="0" l="15049" r="20720" t="0"/>
          <a:stretch/>
        </p:blipFill>
        <p:spPr>
          <a:xfrm>
            <a:off x="3872611" y="1032054"/>
            <a:ext cx="1402675" cy="1204071"/>
          </a:xfrm>
          <a:prstGeom prst="rect">
            <a:avLst/>
          </a:prstGeom>
          <a:noFill/>
          <a:ln>
            <a:noFill/>
          </a:ln>
        </p:spPr>
      </p:pic>
      <p:pic>
        <p:nvPicPr>
          <p:cNvPr id="73" name="Google Shape;73;p3"/>
          <p:cNvPicPr preferRelativeResize="0"/>
          <p:nvPr/>
        </p:nvPicPr>
        <p:blipFill rotWithShape="1">
          <a:blip r:embed="rId5">
            <a:alphaModFix/>
          </a:blip>
          <a:srcRect b="33571" l="19882" r="26119" t="15001"/>
          <a:stretch/>
        </p:blipFill>
        <p:spPr>
          <a:xfrm>
            <a:off x="2142575" y="2965150"/>
            <a:ext cx="1402675" cy="1335875"/>
          </a:xfrm>
          <a:prstGeom prst="rect">
            <a:avLst/>
          </a:prstGeom>
          <a:noFill/>
          <a:ln>
            <a:noFill/>
          </a:ln>
        </p:spPr>
      </p:pic>
      <p:pic>
        <p:nvPicPr>
          <p:cNvPr id="74" name="Google Shape;74;p3"/>
          <p:cNvPicPr preferRelativeResize="0"/>
          <p:nvPr/>
        </p:nvPicPr>
        <p:blipFill rotWithShape="1">
          <a:blip r:embed="rId6">
            <a:alphaModFix/>
          </a:blip>
          <a:srcRect b="11901" l="0" r="0" t="25493"/>
          <a:stretch/>
        </p:blipFill>
        <p:spPr>
          <a:xfrm>
            <a:off x="6882987" y="1007200"/>
            <a:ext cx="1253776" cy="1261527"/>
          </a:xfrm>
          <a:prstGeom prst="rect">
            <a:avLst/>
          </a:prstGeom>
          <a:noFill/>
          <a:ln>
            <a:noFill/>
          </a:ln>
        </p:spPr>
      </p:pic>
      <p:pic>
        <p:nvPicPr>
          <p:cNvPr id="75" name="Google Shape;75;p3"/>
          <p:cNvPicPr preferRelativeResize="0"/>
          <p:nvPr/>
        </p:nvPicPr>
        <p:blipFill rotWithShape="1">
          <a:blip r:embed="rId7">
            <a:alphaModFix/>
          </a:blip>
          <a:srcRect b="0" l="4406" r="0" t="0"/>
          <a:stretch/>
        </p:blipFill>
        <p:spPr>
          <a:xfrm>
            <a:off x="904175" y="1011075"/>
            <a:ext cx="1227450" cy="1253775"/>
          </a:xfrm>
          <a:prstGeom prst="rect">
            <a:avLst/>
          </a:prstGeom>
          <a:noFill/>
          <a:ln>
            <a:noFill/>
          </a:ln>
        </p:spPr>
      </p:pic>
      <p:pic>
        <p:nvPicPr>
          <p:cNvPr id="76" name="Google Shape;76;p3"/>
          <p:cNvPicPr preferRelativeResize="0"/>
          <p:nvPr/>
        </p:nvPicPr>
        <p:blipFill rotWithShape="1">
          <a:blip r:embed="rId8">
            <a:alphaModFix/>
          </a:blip>
          <a:srcRect b="0" l="27617" r="-4164" t="0"/>
          <a:stretch/>
        </p:blipFill>
        <p:spPr>
          <a:xfrm>
            <a:off x="5576674" y="3030150"/>
            <a:ext cx="1402675" cy="13358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2D45"/>
                </a:solidFill>
                <a:latin typeface="Montserrat"/>
                <a:ea typeface="Montserrat"/>
                <a:cs typeface="Montserrat"/>
                <a:sym typeface="Montserrat"/>
              </a:rPr>
              <a:t>Our AI Studio TA and Challenge Advisor</a:t>
            </a:r>
            <a:endParaRPr b="0" i="0" sz="2800" u="none" cap="none" strike="noStrike">
              <a:solidFill>
                <a:srgbClr val="002D45"/>
              </a:solidFill>
              <a:latin typeface="Montserrat"/>
              <a:ea typeface="Montserrat"/>
              <a:cs typeface="Montserrat"/>
              <a:sym typeface="Montserrat"/>
            </a:endParaRPr>
          </a:p>
        </p:txBody>
      </p:sp>
      <p:sp>
        <p:nvSpPr>
          <p:cNvPr id="82" name="Google Shape;82;p4"/>
          <p:cNvSpPr txBox="1"/>
          <p:nvPr/>
        </p:nvSpPr>
        <p:spPr>
          <a:xfrm>
            <a:off x="1299843" y="3556320"/>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002A44"/>
                </a:solidFill>
                <a:latin typeface="Open Sans"/>
                <a:ea typeface="Open Sans"/>
                <a:cs typeface="Open Sans"/>
                <a:sym typeface="Open Sans"/>
              </a:rPr>
              <a:t>Cindy Deng</a:t>
            </a:r>
            <a:br>
              <a:rPr b="1" i="0" lang="en" sz="10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AI Studio TA,</a:t>
            </a:r>
            <a:br>
              <a:rPr b="0" i="0" lang="en" sz="1000" u="none" cap="none" strike="noStrike">
                <a:solidFill>
                  <a:srgbClr val="002A44"/>
                </a:solidFill>
                <a:latin typeface="Open Sans Light"/>
                <a:ea typeface="Open Sans Light"/>
                <a:cs typeface="Open Sans Light"/>
                <a:sym typeface="Open Sans Light"/>
              </a:rPr>
            </a:br>
            <a:r>
              <a:rPr b="0" i="0" lang="en" sz="1000" u="none" cap="none" strike="noStrike">
                <a:solidFill>
                  <a:srgbClr val="002A44"/>
                </a:solidFill>
                <a:latin typeface="Open Sans Light"/>
                <a:ea typeface="Open Sans Light"/>
                <a:cs typeface="Open Sans Light"/>
                <a:sym typeface="Open Sans Light"/>
              </a:rPr>
              <a:t>Cornell Tech</a:t>
            </a:r>
            <a:endParaRPr/>
          </a:p>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rgbClr val="002A44"/>
              </a:solidFill>
              <a:latin typeface="Open Sans Light"/>
              <a:ea typeface="Open Sans Light"/>
              <a:cs typeface="Open Sans Light"/>
              <a:sym typeface="Open Sans Light"/>
            </a:endParaRPr>
          </a:p>
        </p:txBody>
      </p:sp>
      <p:sp>
        <p:nvSpPr>
          <p:cNvPr id="83" name="Google Shape;83;p4"/>
          <p:cNvSpPr txBox="1"/>
          <p:nvPr/>
        </p:nvSpPr>
        <p:spPr>
          <a:xfrm>
            <a:off x="5956768" y="3631735"/>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2A44"/>
                </a:solidFill>
                <a:latin typeface="Open Sans"/>
                <a:ea typeface="Open Sans"/>
                <a:cs typeface="Open Sans"/>
                <a:sym typeface="Open Sans"/>
              </a:rPr>
              <a:t>Sydney Son</a:t>
            </a:r>
            <a:br>
              <a:rPr b="1" i="0" lang="en" sz="1400" u="none" cap="none" strike="noStrike">
                <a:solidFill>
                  <a:srgbClr val="002A44"/>
                </a:solidFill>
                <a:latin typeface="Open Sans"/>
                <a:ea typeface="Open Sans"/>
                <a:cs typeface="Open Sans"/>
                <a:sym typeface="Open Sans"/>
              </a:rPr>
            </a:br>
            <a:r>
              <a:rPr b="0" i="0" lang="en" sz="1000" u="none" cap="none" strike="noStrike">
                <a:solidFill>
                  <a:srgbClr val="002A44"/>
                </a:solidFill>
                <a:latin typeface="Open Sans Light"/>
                <a:ea typeface="Open Sans Light"/>
                <a:cs typeface="Open Sans Light"/>
                <a:sym typeface="Open Sans Light"/>
              </a:rPr>
              <a:t>Challenge Advisor</a:t>
            </a:r>
            <a:br>
              <a:rPr b="0" i="0" lang="en" sz="1000" u="none" cap="none" strike="noStrike">
                <a:solidFill>
                  <a:srgbClr val="002A44"/>
                </a:solidFill>
                <a:latin typeface="Open Sans Light"/>
                <a:ea typeface="Open Sans Light"/>
                <a:cs typeface="Open Sans Light"/>
                <a:sym typeface="Open Sans Light"/>
              </a:rPr>
            </a:br>
            <a:r>
              <a:rPr b="0" i="0" lang="en" sz="1000" u="none" cap="none" strike="noStrike">
                <a:solidFill>
                  <a:srgbClr val="002A44"/>
                </a:solidFill>
                <a:latin typeface="Open Sans Light"/>
                <a:ea typeface="Open Sans Light"/>
                <a:cs typeface="Open Sans Light"/>
                <a:sym typeface="Open Sans Light"/>
              </a:rPr>
              <a:t>Lighthouse, KPMG</a:t>
            </a:r>
            <a:endParaRPr b="0" i="0" sz="1000" u="none" cap="none" strike="noStrike">
              <a:solidFill>
                <a:srgbClr val="002A44"/>
              </a:solidFill>
              <a:latin typeface="Open Sans Light"/>
              <a:ea typeface="Open Sans Light"/>
              <a:cs typeface="Open Sans Light"/>
              <a:sym typeface="Open Sans Light"/>
            </a:endParaRPr>
          </a:p>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pic>
        <p:nvPicPr>
          <p:cNvPr descr="A person smiling at the camera&#10;&#10;Description automatically generated" id="84" name="Google Shape;84;p4"/>
          <p:cNvPicPr preferRelativeResize="0"/>
          <p:nvPr/>
        </p:nvPicPr>
        <p:blipFill rotWithShape="1">
          <a:blip r:embed="rId4">
            <a:alphaModFix/>
          </a:blip>
          <a:srcRect b="0" l="0" r="0" t="0"/>
          <a:stretch/>
        </p:blipFill>
        <p:spPr>
          <a:xfrm>
            <a:off x="6138617" y="2087507"/>
            <a:ext cx="1544228" cy="1544228"/>
          </a:xfrm>
          <a:prstGeom prst="rect">
            <a:avLst/>
          </a:prstGeom>
          <a:noFill/>
          <a:ln>
            <a:noFill/>
          </a:ln>
        </p:spPr>
      </p:pic>
      <p:pic>
        <p:nvPicPr>
          <p:cNvPr id="85" name="Google Shape;85;p4"/>
          <p:cNvPicPr preferRelativeResize="0"/>
          <p:nvPr/>
        </p:nvPicPr>
        <p:blipFill>
          <a:blip r:embed="rId5">
            <a:alphaModFix/>
          </a:blip>
          <a:stretch>
            <a:fillRect/>
          </a:stretch>
        </p:blipFill>
        <p:spPr>
          <a:xfrm>
            <a:off x="1556438" y="2087500"/>
            <a:ext cx="1544225" cy="1544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g2a2d894042c_0_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Break Through</a:t>
            </a:r>
            <a:r>
              <a:rPr lang="en" sz="2800">
                <a:solidFill>
                  <a:srgbClr val="002D45"/>
                </a:solidFill>
                <a:latin typeface="Montserrat"/>
                <a:ea typeface="Montserrat"/>
                <a:cs typeface="Montserrat"/>
                <a:sym typeface="Montserrat"/>
              </a:rPr>
              <a:t> Tech Introduction</a:t>
            </a:r>
            <a:endParaRPr b="0" i="0" sz="2800" u="none" cap="none" strike="noStrike">
              <a:solidFill>
                <a:srgbClr val="002D45"/>
              </a:solidFill>
              <a:latin typeface="Montserrat"/>
              <a:ea typeface="Montserrat"/>
              <a:cs typeface="Montserrat"/>
              <a:sym typeface="Montserrat"/>
            </a:endParaRPr>
          </a:p>
        </p:txBody>
      </p:sp>
      <p:sp>
        <p:nvSpPr>
          <p:cNvPr id="91" name="Google Shape;91;g2a2d894042c_0_5"/>
          <p:cNvSpPr txBox="1"/>
          <p:nvPr/>
        </p:nvSpPr>
        <p:spPr>
          <a:xfrm>
            <a:off x="1299843" y="3556320"/>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rgbClr val="002A44"/>
              </a:solidFill>
              <a:latin typeface="Open Sans Light"/>
              <a:ea typeface="Open Sans Light"/>
              <a:cs typeface="Open Sans Light"/>
              <a:sym typeface="Open Sans Light"/>
            </a:endParaRPr>
          </a:p>
        </p:txBody>
      </p:sp>
      <p:sp>
        <p:nvSpPr>
          <p:cNvPr id="92" name="Google Shape;92;g2a2d894042c_0_5"/>
          <p:cNvSpPr txBox="1"/>
          <p:nvPr/>
        </p:nvSpPr>
        <p:spPr>
          <a:xfrm>
            <a:off x="5956768" y="3631735"/>
            <a:ext cx="2057400" cy="61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30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sp>
        <p:nvSpPr>
          <p:cNvPr id="93" name="Google Shape;93;g2a2d894042c_0_5"/>
          <p:cNvSpPr txBox="1"/>
          <p:nvPr/>
        </p:nvSpPr>
        <p:spPr>
          <a:xfrm>
            <a:off x="341975" y="1300275"/>
            <a:ext cx="8512200" cy="3368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Break Through</a:t>
            </a:r>
            <a:r>
              <a:rPr lang="en" sz="1800">
                <a:solidFill>
                  <a:schemeClr val="dk1"/>
                </a:solidFill>
              </a:rPr>
              <a:t> Tech (BTT) is an organization founded with the goal of decreasing the gender gap of women and non-binary people within the tech field by providing access to the skills and resources needed, that </a:t>
            </a:r>
            <a:r>
              <a:rPr lang="en" sz="1800">
                <a:solidFill>
                  <a:schemeClr val="dk1"/>
                </a:solidFill>
              </a:rPr>
              <a:t>aren't</a:t>
            </a:r>
            <a:r>
              <a:rPr lang="en" sz="1800">
                <a:solidFill>
                  <a:schemeClr val="dk1"/>
                </a:solidFill>
              </a:rPr>
              <a:t> always offered .</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As it stands right now, only 25% of women hold a computing job and hasn’t changed since 2016</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BTT offers </a:t>
            </a:r>
            <a:r>
              <a:rPr lang="en" sz="1800">
                <a:solidFill>
                  <a:schemeClr val="dk1"/>
                </a:solidFill>
              </a:rPr>
              <a:t>the</a:t>
            </a:r>
            <a:r>
              <a:rPr lang="en" sz="1800">
                <a:solidFill>
                  <a:schemeClr val="dk1"/>
                </a:solidFill>
              </a:rPr>
              <a:t> following programs to help realize this vision:</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Summer Guild</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Sprinternship</a:t>
            </a:r>
            <a:endParaRPr sz="18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800">
                <a:solidFill>
                  <a:schemeClr val="dk1"/>
                </a:solidFill>
              </a:rPr>
              <a:t>Breakthrough</a:t>
            </a:r>
            <a:r>
              <a:rPr lang="en" sz="1800">
                <a:solidFill>
                  <a:schemeClr val="dk1"/>
                </a:solidFill>
              </a:rPr>
              <a:t> Tech AI</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5"/>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sp>
        <p:nvSpPr>
          <p:cNvPr id="99" name="Google Shape;99;p5"/>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00" name="Google Shape;100;p5"/>
          <p:cNvSpPr txBox="1"/>
          <p:nvPr/>
        </p:nvSpPr>
        <p:spPr>
          <a:xfrm>
            <a:off x="289050" y="1636825"/>
            <a:ext cx="8565900" cy="2869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0" lang="en" sz="1800" u="none" cap="none" strike="noStrike">
                <a:solidFill>
                  <a:schemeClr val="dk1"/>
                </a:solidFill>
                <a:latin typeface="Open Sans"/>
                <a:ea typeface="Open Sans"/>
                <a:cs typeface="Open Sans"/>
                <a:sym typeface="Open Sans"/>
              </a:rPr>
              <a:t>Understanding drivers of gender inequality in the</a:t>
            </a:r>
            <a:endParaRPr i="0" sz="1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rPr i="0" lang="en" sz="1800" u="none" cap="none" strike="noStrike">
                <a:solidFill>
                  <a:schemeClr val="dk1"/>
                </a:solidFill>
                <a:latin typeface="Open Sans"/>
                <a:ea typeface="Open Sans"/>
                <a:cs typeface="Open Sans"/>
                <a:sym typeface="Open Sans"/>
              </a:rPr>
              <a:t>workplace is the first step toward positive change.</a:t>
            </a:r>
            <a:endParaRPr i="0" sz="1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Our goal is to i</a:t>
            </a:r>
            <a:r>
              <a:rPr i="0" lang="en" sz="1800" u="none" cap="none" strike="noStrike">
                <a:solidFill>
                  <a:schemeClr val="dk1"/>
                </a:solidFill>
                <a:latin typeface="Open Sans"/>
                <a:ea typeface="Open Sans"/>
                <a:cs typeface="Open Sans"/>
                <a:sym typeface="Open Sans"/>
              </a:rPr>
              <a:t>dentify</a:t>
            </a:r>
            <a:r>
              <a:rPr lang="en" sz="1800">
                <a:solidFill>
                  <a:schemeClr val="dk1"/>
                </a:solidFill>
                <a:latin typeface="Open Sans"/>
                <a:ea typeface="Open Sans"/>
                <a:cs typeface="Open Sans"/>
                <a:sym typeface="Open Sans"/>
              </a:rPr>
              <a:t> </a:t>
            </a:r>
            <a:r>
              <a:rPr i="0" lang="en" sz="1800" u="none" cap="none" strike="noStrike">
                <a:solidFill>
                  <a:schemeClr val="dk1"/>
                </a:solidFill>
                <a:latin typeface="Open Sans"/>
                <a:ea typeface="Open Sans"/>
                <a:cs typeface="Open Sans"/>
                <a:sym typeface="Open Sans"/>
              </a:rPr>
              <a:t>drivers of gender inequality, more specifically </a:t>
            </a:r>
            <a:endParaRPr i="0" sz="1800" u="none" cap="none" strike="noStrike">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female/non-binary,</a:t>
            </a:r>
            <a:r>
              <a:rPr i="0" lang="en" sz="1800" u="none" cap="none" strike="noStrike">
                <a:solidFill>
                  <a:schemeClr val="dk1"/>
                </a:solidFill>
                <a:latin typeface="Open Sans"/>
                <a:ea typeface="Open Sans"/>
                <a:cs typeface="Open Sans"/>
                <a:sym typeface="Open Sans"/>
              </a:rPr>
              <a:t> in the</a:t>
            </a:r>
            <a:r>
              <a:rPr lang="en" sz="1800">
                <a:solidFill>
                  <a:schemeClr val="dk1"/>
                </a:solidFill>
                <a:latin typeface="Open Sans"/>
                <a:ea typeface="Open Sans"/>
                <a:cs typeface="Open Sans"/>
                <a:sym typeface="Open Sans"/>
              </a:rPr>
              <a:t> </a:t>
            </a:r>
            <a:r>
              <a:rPr i="0" lang="en" sz="1800" u="none" cap="none" strike="noStrike">
                <a:solidFill>
                  <a:schemeClr val="dk1"/>
                </a:solidFill>
                <a:latin typeface="Open Sans"/>
                <a:ea typeface="Open Sans"/>
                <a:cs typeface="Open Sans"/>
                <a:sym typeface="Open Sans"/>
              </a:rPr>
              <a:t>workplace in New York City.</a:t>
            </a:r>
            <a:endParaRPr i="0" sz="1800" u="none" cap="none" strike="noStrik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002D45"/>
                </a:solidFill>
                <a:latin typeface="Montserrat"/>
                <a:ea typeface="Montserrat"/>
                <a:cs typeface="Montserrat"/>
                <a:sym typeface="Montserrat"/>
              </a:rPr>
              <a:t>Research Question</a:t>
            </a:r>
            <a:endParaRPr b="0" i="0" sz="2800" u="none" cap="none" strike="noStrike">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2D45"/>
              </a:solidFill>
              <a:latin typeface="Montserrat"/>
              <a:ea typeface="Montserrat"/>
              <a:cs typeface="Montserrat"/>
              <a:sym typeface="Montserrat"/>
            </a:endParaRPr>
          </a:p>
        </p:txBody>
      </p:sp>
      <p:sp>
        <p:nvSpPr>
          <p:cNvPr id="106" name="Google Shape;106;p6"/>
          <p:cNvSpPr txBox="1"/>
          <p:nvPr/>
        </p:nvSpPr>
        <p:spPr>
          <a:xfrm>
            <a:off x="311700" y="1247150"/>
            <a:ext cx="8520600" cy="362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lang="en">
                <a:solidFill>
                  <a:schemeClr val="dk1"/>
                </a:solidFill>
                <a:latin typeface="Open Sans"/>
                <a:ea typeface="Open Sans"/>
                <a:cs typeface="Open Sans"/>
                <a:sym typeface="Open Sans"/>
              </a:rPr>
              <a:t>How do diverse sociodemographic factors subtly shape gender-specific patterns of unemployment within the workforce in New York City?</a:t>
            </a:r>
            <a:endParaRPr i="0" u="none" cap="none" strike="noStrike">
              <a:solidFill>
                <a:schemeClr val="dk1"/>
              </a:solidFill>
              <a:latin typeface="Open Sans"/>
              <a:ea typeface="Open Sans"/>
              <a:cs typeface="Open Sans"/>
              <a:sym typeface="Open Sans"/>
            </a:endParaRPr>
          </a:p>
          <a:p>
            <a:pPr indent="0" lvl="0" marL="0" marR="0" rtl="0" algn="l">
              <a:lnSpc>
                <a:spcPct val="115000"/>
              </a:lnSpc>
              <a:spcBef>
                <a:spcPts val="600"/>
              </a:spcBef>
              <a:spcAft>
                <a:spcPts val="0"/>
              </a:spcAft>
              <a:buClr>
                <a:srgbClr val="000000"/>
              </a:buClr>
              <a:buSzPts val="1400"/>
              <a:buFont typeface="Arial"/>
              <a:buNone/>
            </a:pPr>
            <a:r>
              <a:t/>
            </a:r>
            <a:endParaRPr i="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t>
            </a:r>
            <a:r>
              <a:rPr lang="en">
                <a:solidFill>
                  <a:schemeClr val="dk1"/>
                </a:solidFill>
                <a:highlight>
                  <a:srgbClr val="FFFFFF"/>
                </a:highlight>
                <a:latin typeface="Open Sans"/>
                <a:ea typeface="Open Sans"/>
                <a:cs typeface="Open Sans"/>
                <a:sym typeface="Open Sans"/>
              </a:rPr>
              <a:t>According to data from the U.S. Bureau of Labor Statistics (</a:t>
            </a:r>
            <a:r>
              <a:rPr lang="en" u="sng">
                <a:solidFill>
                  <a:schemeClr val="dk1"/>
                </a:solidFill>
                <a:highlight>
                  <a:srgbClr val="FFFFFF"/>
                </a:highlight>
                <a:latin typeface="Open Sans"/>
                <a:ea typeface="Open Sans"/>
                <a:cs typeface="Open Sans"/>
                <a:sym typeface="Open Sans"/>
                <a:hlinkClick r:id="rId4">
                  <a:extLst>
                    <a:ext uri="{A12FA001-AC4F-418D-AE19-62706E023703}">
                      <ahyp:hlinkClr val="tx"/>
                    </a:ext>
                  </a:extLst>
                </a:hlinkClick>
              </a:rPr>
              <a:t>BLS</a:t>
            </a:r>
            <a:r>
              <a:rPr lang="en">
                <a:solidFill>
                  <a:schemeClr val="dk1"/>
                </a:solidFill>
                <a:highlight>
                  <a:srgbClr val="FFFFFF"/>
                </a:highlight>
                <a:latin typeface="Open Sans"/>
                <a:ea typeface="Open Sans"/>
                <a:cs typeface="Open Sans"/>
                <a:sym typeface="Open Sans"/>
              </a:rPr>
              <a:t>), earnings increase and unemployment decreases as educational attainment rises. Grouping workers by education level, the chart shows that those with more education have higher earnings and lower rates of unemployment than those with less education.</a:t>
            </a:r>
            <a:r>
              <a:rPr lang="en">
                <a:solidFill>
                  <a:schemeClr val="dk1"/>
                </a:solidFill>
                <a:latin typeface="Open Sans"/>
                <a:ea typeface="Open Sans"/>
                <a:cs typeface="Open Sans"/>
                <a:sym typeface="Open Sans"/>
              </a:rPr>
              <a:t>”</a:t>
            </a:r>
            <a:r>
              <a:rPr i="0" lang="en" u="none" cap="none" strike="noStrike">
                <a:solidFill>
                  <a:schemeClr val="dk1"/>
                </a:solidFill>
                <a:latin typeface="Open Sans"/>
                <a:ea typeface="Open Sans"/>
                <a:cs typeface="Open Sans"/>
                <a:sym typeface="Open Sans"/>
              </a:rPr>
              <a:t> (1)</a:t>
            </a:r>
            <a:endParaRPr i="0" u="none" cap="none" strike="noStrike">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“Historically, determinants and disparities in health insurance coverage among workers have been well documented, particularly among certain demographic groups, such as ethnic/racial minorities, older adults, unmarried workers, and immigrants” (2)</a:t>
            </a:r>
            <a:endParaRPr>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Clr>
                <a:srgbClr val="000000"/>
              </a:buClr>
              <a:buSzPts val="1400"/>
              <a:buFont typeface="Arial"/>
              <a:buNone/>
            </a:pPr>
            <a:r>
              <a:t/>
            </a:r>
            <a:endParaRPr i="0" u="none" cap="none" strike="noStrike">
              <a:solidFill>
                <a:schemeClr val="dk1"/>
              </a:solidFill>
              <a:latin typeface="Open Sans"/>
              <a:ea typeface="Open Sans"/>
              <a:cs typeface="Open Sans"/>
              <a:sym typeface="Open Sans"/>
            </a:endParaRPr>
          </a:p>
          <a:p>
            <a:pPr indent="0" lvl="0" marL="457200" marR="0" rtl="0" algn="l">
              <a:lnSpc>
                <a:spcPct val="115000"/>
              </a:lnSpc>
              <a:spcBef>
                <a:spcPts val="0"/>
              </a:spcBef>
              <a:spcAft>
                <a:spcPts val="0"/>
              </a:spcAft>
              <a:buNone/>
            </a:pPr>
            <a:r>
              <a:t/>
            </a:r>
            <a:endParaRPr i="0" u="none" cap="none" strike="noStrike">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p:nvPr/>
        </p:nvSpPr>
        <p:spPr>
          <a:xfrm>
            <a:off x="7013100" y="1017730"/>
            <a:ext cx="2130900" cy="10878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2" name="Google Shape;112;p7"/>
          <p:cNvSpPr/>
          <p:nvPr/>
        </p:nvSpPr>
        <p:spPr>
          <a:xfrm>
            <a:off x="4734250" y="1017730"/>
            <a:ext cx="2130900" cy="10878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3" name="Google Shape;113;p7"/>
          <p:cNvSpPr/>
          <p:nvPr/>
        </p:nvSpPr>
        <p:spPr>
          <a:xfrm>
            <a:off x="2434675" y="1017730"/>
            <a:ext cx="2130900" cy="10878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4" name="Google Shape;114;p7"/>
          <p:cNvSpPr/>
          <p:nvPr/>
        </p:nvSpPr>
        <p:spPr>
          <a:xfrm>
            <a:off x="141525" y="1017730"/>
            <a:ext cx="2130900" cy="1087800"/>
          </a:xfrm>
          <a:prstGeom prst="homePlate">
            <a:avLst>
              <a:gd fmla="val 50000" name="adj"/>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p:txBody>
      </p:sp>
      <p:sp>
        <p:nvSpPr>
          <p:cNvPr id="115" name="Google Shape;115;p7"/>
          <p:cNvSpPr txBox="1"/>
          <p:nvPr/>
        </p:nvSpPr>
        <p:spPr>
          <a:xfrm>
            <a:off x="278225" y="1075205"/>
            <a:ext cx="14172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Step 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rPr>
              <a:t>Research Question</a:t>
            </a:r>
            <a:endParaRPr>
              <a:solidFill>
                <a:srgbClr val="FFFFFF"/>
              </a:solidFill>
            </a:endParaRPr>
          </a:p>
        </p:txBody>
      </p:sp>
      <p:sp>
        <p:nvSpPr>
          <p:cNvPr id="116" name="Google Shape;116;p7"/>
          <p:cNvSpPr txBox="1"/>
          <p:nvPr/>
        </p:nvSpPr>
        <p:spPr>
          <a:xfrm>
            <a:off x="2617925" y="1140105"/>
            <a:ext cx="14172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Step 2:</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Data Cleaning</a:t>
            </a:r>
            <a:endParaRPr>
              <a:solidFill>
                <a:schemeClr val="lt1"/>
              </a:solidFill>
            </a:endParaRPr>
          </a:p>
        </p:txBody>
      </p:sp>
      <p:sp>
        <p:nvSpPr>
          <p:cNvPr id="117" name="Google Shape;117;p7"/>
          <p:cNvSpPr txBox="1"/>
          <p:nvPr/>
        </p:nvSpPr>
        <p:spPr>
          <a:xfrm>
            <a:off x="4957625" y="1225630"/>
            <a:ext cx="1417200" cy="67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Step 3:</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Visualizations</a:t>
            </a:r>
            <a:endParaRPr>
              <a:solidFill>
                <a:schemeClr val="lt1"/>
              </a:solidFill>
            </a:endParaRPr>
          </a:p>
        </p:txBody>
      </p:sp>
      <p:sp>
        <p:nvSpPr>
          <p:cNvPr id="118" name="Google Shape;118;p7"/>
          <p:cNvSpPr txBox="1"/>
          <p:nvPr/>
        </p:nvSpPr>
        <p:spPr>
          <a:xfrm>
            <a:off x="7135525" y="1183005"/>
            <a:ext cx="1524300" cy="58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Step 4:</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rPr>
              <a:t>Models</a:t>
            </a:r>
            <a:endParaRPr>
              <a:solidFill>
                <a:srgbClr val="FFFFFF"/>
              </a:solidFill>
            </a:endParaRPr>
          </a:p>
        </p:txBody>
      </p:sp>
      <p:sp>
        <p:nvSpPr>
          <p:cNvPr id="119" name="Google Shape;119;p7"/>
          <p:cNvSpPr txBox="1"/>
          <p:nvPr/>
        </p:nvSpPr>
        <p:spPr>
          <a:xfrm>
            <a:off x="59100" y="2163000"/>
            <a:ext cx="2075100" cy="2980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First research question → </a:t>
            </a:r>
            <a:r>
              <a:rPr lang="en">
                <a:solidFill>
                  <a:srgbClr val="1D1C1D"/>
                </a:solidFill>
              </a:rPr>
              <a:t>childcare and maternity leave policies/systems</a:t>
            </a:r>
            <a:endParaRPr>
              <a:solidFill>
                <a:srgbClr val="1D1C1D"/>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Final: </a:t>
            </a:r>
            <a:r>
              <a:rPr lang="en">
                <a:solidFill>
                  <a:schemeClr val="dk1"/>
                </a:solidFill>
              </a:rPr>
              <a:t>socio demographic</a:t>
            </a:r>
            <a:r>
              <a:rPr lang="en">
                <a:solidFill>
                  <a:schemeClr val="dk1"/>
                </a:solidFill>
              </a:rPr>
              <a:t> factors shape gender-specific patterns of unemployment within the workforce in NYC</a:t>
            </a:r>
            <a:endParaRPr>
              <a:solidFill>
                <a:schemeClr val="dk1"/>
              </a:solidFill>
            </a:endParaRPr>
          </a:p>
        </p:txBody>
      </p:sp>
      <p:sp>
        <p:nvSpPr>
          <p:cNvPr id="120" name="Google Shape;120;p7"/>
          <p:cNvSpPr txBox="1"/>
          <p:nvPr/>
        </p:nvSpPr>
        <p:spPr>
          <a:xfrm>
            <a:off x="4565575" y="2227900"/>
            <a:ext cx="1986900" cy="270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Independent and dependent variables</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Bar graphs, Pie charts, Scatter plots displaying relationships between the independent variable and unemployment levels</a:t>
            </a:r>
            <a:endParaRPr>
              <a:solidFill>
                <a:schemeClr val="dk1"/>
              </a:solidFill>
            </a:endParaRPr>
          </a:p>
        </p:txBody>
      </p:sp>
      <p:sp>
        <p:nvSpPr>
          <p:cNvPr id="121" name="Google Shape;121;p7"/>
          <p:cNvSpPr txBox="1"/>
          <p:nvPr/>
        </p:nvSpPr>
        <p:spPr>
          <a:xfrm>
            <a:off x="6865150" y="2270800"/>
            <a:ext cx="1904400" cy="2616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Linear regression model</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Understanding how each column affects the unemployment levels for each sex (male, female)</a:t>
            </a:r>
            <a:endParaRPr>
              <a:solidFill>
                <a:schemeClr val="dk1"/>
              </a:solidFill>
            </a:endParaRPr>
          </a:p>
        </p:txBody>
      </p:sp>
      <p:sp>
        <p:nvSpPr>
          <p:cNvPr id="122" name="Google Shape;122;p7"/>
          <p:cNvSpPr txBox="1"/>
          <p:nvPr/>
        </p:nvSpPr>
        <p:spPr>
          <a:xfrm>
            <a:off x="2187475" y="2227900"/>
            <a:ext cx="2075100" cy="275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Char char="●"/>
            </a:pPr>
            <a:r>
              <a:rPr lang="en">
                <a:solidFill>
                  <a:schemeClr val="dk1"/>
                </a:solidFill>
              </a:rPr>
              <a:t>Census Data</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ACS 2021 </a:t>
            </a:r>
            <a:r>
              <a:rPr lang="en">
                <a:solidFill>
                  <a:schemeClr val="dk1"/>
                </a:solidFill>
              </a:rPr>
              <a:t>Socio Demographics</a:t>
            </a:r>
            <a:r>
              <a:rPr lang="en">
                <a:solidFill>
                  <a:schemeClr val="dk1"/>
                </a:solidFill>
              </a:rPr>
              <a:t> by Sex</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Columns pertaining to 'education levels' and 'insurance'</a:t>
            </a:r>
            <a:endParaRPr>
              <a:solidFill>
                <a:schemeClr val="dk1"/>
              </a:solidFill>
            </a:endParaRPr>
          </a:p>
        </p:txBody>
      </p:sp>
      <p:sp>
        <p:nvSpPr>
          <p:cNvPr id="123" name="Google Shape;123;p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Our Approach</a:t>
            </a:r>
            <a:endParaRPr b="0" i="0" sz="2800" u="none" cap="none" strike="noStrike">
              <a:solidFill>
                <a:srgbClr val="002D45"/>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g2a33d90fe87_3_1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2D45"/>
                </a:solidFill>
                <a:latin typeface="Montserrat"/>
                <a:ea typeface="Montserrat"/>
                <a:cs typeface="Montserrat"/>
                <a:sym typeface="Montserrat"/>
              </a:rPr>
              <a:t>Exploratory Analysis</a:t>
            </a:r>
            <a:r>
              <a:rPr lang="en" sz="2000">
                <a:solidFill>
                  <a:srgbClr val="002D45"/>
                </a:solidFill>
                <a:latin typeface="Montserrat"/>
                <a:ea typeface="Montserrat"/>
                <a:cs typeface="Montserrat"/>
                <a:sym typeface="Montserrat"/>
              </a:rPr>
              <a:t>​</a:t>
            </a:r>
            <a:endParaRPr sz="2000">
              <a:solidFill>
                <a:srgbClr val="002D45"/>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600">
                <a:solidFill>
                  <a:srgbClr val="002D45"/>
                </a:solidFill>
                <a:latin typeface="Montserrat"/>
                <a:ea typeface="Montserrat"/>
                <a:cs typeface="Montserrat"/>
                <a:sym typeface="Montserrat"/>
              </a:rPr>
              <a:t>Choropleth Maps​  - Dependent Variable </a:t>
            </a:r>
            <a:endParaRPr sz="1600">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
        <p:nvSpPr>
          <p:cNvPr id="129" name="Google Shape;129;g2a33d90fe87_3_14"/>
          <p:cNvSpPr txBox="1"/>
          <p:nvPr/>
        </p:nvSpPr>
        <p:spPr>
          <a:xfrm>
            <a:off x="1136225" y="1967000"/>
            <a:ext cx="7037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30" name="Google Shape;130;g2a33d90fe87_3_14"/>
          <p:cNvPicPr preferRelativeResize="0"/>
          <p:nvPr/>
        </p:nvPicPr>
        <p:blipFill rotWithShape="1">
          <a:blip r:embed="rId4">
            <a:alphaModFix/>
          </a:blip>
          <a:srcRect b="0" l="43239" r="0" t="0"/>
          <a:stretch/>
        </p:blipFill>
        <p:spPr>
          <a:xfrm>
            <a:off x="432225" y="1540362"/>
            <a:ext cx="4005300" cy="2062775"/>
          </a:xfrm>
          <a:prstGeom prst="rect">
            <a:avLst/>
          </a:prstGeom>
          <a:noFill/>
          <a:ln cap="flat" cmpd="sng" w="28575">
            <a:solidFill>
              <a:schemeClr val="dk2"/>
            </a:solidFill>
            <a:prstDash val="solid"/>
            <a:round/>
            <a:headEnd len="sm" w="sm" type="none"/>
            <a:tailEnd len="sm" w="sm" type="none"/>
          </a:ln>
        </p:spPr>
      </p:pic>
      <p:pic>
        <p:nvPicPr>
          <p:cNvPr id="131" name="Google Shape;131;g2a33d90fe87_3_14"/>
          <p:cNvPicPr preferRelativeResize="0"/>
          <p:nvPr/>
        </p:nvPicPr>
        <p:blipFill rotWithShape="1">
          <a:blip r:embed="rId5">
            <a:alphaModFix/>
          </a:blip>
          <a:srcRect b="0" l="43146" r="0" t="0"/>
          <a:stretch/>
        </p:blipFill>
        <p:spPr>
          <a:xfrm>
            <a:off x="4783300" y="1542071"/>
            <a:ext cx="4005300" cy="2059330"/>
          </a:xfrm>
          <a:prstGeom prst="rect">
            <a:avLst/>
          </a:prstGeom>
          <a:noFill/>
          <a:ln cap="flat" cmpd="sng" w="28575">
            <a:solidFill>
              <a:schemeClr val="dk2"/>
            </a:solidFill>
            <a:prstDash val="solid"/>
            <a:round/>
            <a:headEnd len="sm" w="sm" type="none"/>
            <a:tailEnd len="sm" w="sm" type="none"/>
          </a:ln>
        </p:spPr>
      </p:pic>
      <p:sp>
        <p:nvSpPr>
          <p:cNvPr id="132" name="Google Shape;132;g2a33d90fe87_3_14"/>
          <p:cNvSpPr txBox="1"/>
          <p:nvPr/>
        </p:nvSpPr>
        <p:spPr>
          <a:xfrm>
            <a:off x="432225" y="3911175"/>
            <a:ext cx="4005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500">
                <a:solidFill>
                  <a:srgbClr val="002D45"/>
                </a:solidFill>
                <a:latin typeface="Montserrat"/>
                <a:ea typeface="Montserrat"/>
                <a:cs typeface="Montserrat"/>
                <a:sym typeface="Montserrat"/>
              </a:rPr>
              <a:t>Adult Male Unemployment by Zip Code (%)</a:t>
            </a:r>
            <a:endParaRPr sz="1500">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
        <p:nvSpPr>
          <p:cNvPr id="133" name="Google Shape;133;g2a33d90fe87_3_14"/>
          <p:cNvSpPr txBox="1"/>
          <p:nvPr/>
        </p:nvSpPr>
        <p:spPr>
          <a:xfrm>
            <a:off x="4783300" y="3911175"/>
            <a:ext cx="40053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rgbClr val="002D45"/>
                </a:solidFill>
                <a:latin typeface="Montserrat"/>
                <a:ea typeface="Montserrat"/>
                <a:cs typeface="Montserrat"/>
                <a:sym typeface="Montserrat"/>
              </a:rPr>
              <a:t>Adult Female Unemployment by Zip Code (%)</a:t>
            </a:r>
            <a:endParaRPr>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